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3" r:id="rId2"/>
    <p:sldMasterId id="2147483905" r:id="rId3"/>
  </p:sldMasterIdLst>
  <p:notesMasterIdLst>
    <p:notesMasterId r:id="rId27"/>
  </p:notesMasterIdLst>
  <p:sldIdLst>
    <p:sldId id="277" r:id="rId4"/>
    <p:sldId id="282" r:id="rId5"/>
    <p:sldId id="343" r:id="rId6"/>
    <p:sldId id="339" r:id="rId7"/>
    <p:sldId id="365" r:id="rId8"/>
    <p:sldId id="363" r:id="rId9"/>
    <p:sldId id="305" r:id="rId10"/>
    <p:sldId id="360" r:id="rId11"/>
    <p:sldId id="361" r:id="rId12"/>
    <p:sldId id="362" r:id="rId13"/>
    <p:sldId id="276" r:id="rId14"/>
    <p:sldId id="348" r:id="rId15"/>
    <p:sldId id="357" r:id="rId16"/>
    <p:sldId id="358" r:id="rId17"/>
    <p:sldId id="364" r:id="rId18"/>
    <p:sldId id="359" r:id="rId19"/>
    <p:sldId id="345" r:id="rId20"/>
    <p:sldId id="346" r:id="rId21"/>
    <p:sldId id="347" r:id="rId22"/>
    <p:sldId id="352" r:id="rId23"/>
    <p:sldId id="350" r:id="rId24"/>
    <p:sldId id="320" r:id="rId25"/>
    <p:sldId id="324" r:id="rId2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  <a:srgbClr val="00B800"/>
    <a:srgbClr val="00CC00"/>
    <a:srgbClr val="33CC33"/>
    <a:srgbClr val="008000"/>
    <a:srgbClr val="009900"/>
    <a:srgbClr val="B0CA7C"/>
    <a:srgbClr val="95B3D7"/>
    <a:srgbClr val="00CCC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3689" autoAdjust="0"/>
  </p:normalViewPr>
  <p:slideViewPr>
    <p:cSldViewPr>
      <p:cViewPr varScale="1">
        <p:scale>
          <a:sx n="108" d="100"/>
          <a:sy n="108" d="100"/>
        </p:scale>
        <p:origin x="-17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3.xlsx"/><Relationship Id="rId4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8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1968657060344952E-2"/>
          <c:y val="6.937620819417703E-2"/>
          <c:w val="0.80119113507786199"/>
          <c:h val="0.81584952737459426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4.5508910856553841E-2"/>
                  <c:y val="-5.203215614563271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54-475F-B747-90755CB044A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410141553622623E-2"/>
                  <c:y val="4.769614313349691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54-475F-B747-90755CB044A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143694015996446E-3"/>
                  <c:y val="-7.804823421844904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54-475F-B747-90755CB044A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101393435738738E-2"/>
                  <c:y val="-0.1040643122912653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54-475F-B747-90755CB044A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229324614396702E-2"/>
                  <c:y val="-6.07041821699047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18.100000000000001</c:v>
                </c:pt>
                <c:pt idx="1">
                  <c:v>26.2</c:v>
                </c:pt>
                <c:pt idx="2">
                  <c:v>36.4</c:v>
                </c:pt>
                <c:pt idx="3">
                  <c:v>16.3</c:v>
                </c:pt>
                <c:pt idx="4">
                  <c:v>67.7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54-475F-B747-90755CB044A8}"/>
            </c:ext>
          </c:extLst>
        </c:ser>
        <c:axId val="79448704"/>
        <c:axId val="63705472"/>
        <c:axId val="77296064"/>
      </c:line3DChart>
      <c:catAx>
        <c:axId val="79448704"/>
        <c:scaling>
          <c:orientation val="minMax"/>
        </c:scaling>
        <c:axPos val="b"/>
        <c:numFmt formatCode="General" sourceLinked="1"/>
        <c:tickLblPos val="nextTo"/>
        <c:crossAx val="63705472"/>
        <c:crosses val="autoZero"/>
        <c:auto val="1"/>
        <c:lblAlgn val="ctr"/>
        <c:lblOffset val="100"/>
      </c:catAx>
      <c:valAx>
        <c:axId val="63705472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79448704"/>
        <c:crosses val="autoZero"/>
        <c:crossBetween val="between"/>
      </c:valAx>
      <c:serAx>
        <c:axId val="77296064"/>
        <c:scaling>
          <c:orientation val="minMax"/>
        </c:scaling>
        <c:delete val="1"/>
        <c:axPos val="b"/>
        <c:tickLblPos val="none"/>
        <c:crossAx val="63705472"/>
        <c:crosses val="autoZero"/>
      </c:serAx>
    </c:plotArea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9777322643288429E-2"/>
          <c:y val="0.10012653067634852"/>
          <c:w val="0.70497577214802998"/>
          <c:h val="0.89120137223986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explosion val="43"/>
            <c:spPr>
              <a:solidFill>
                <a:srgbClr val="FFCC6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98-461C-BC0D-18F093BE045D}"/>
              </c:ext>
            </c:extLst>
          </c:dPt>
          <c:dPt>
            <c:idx val="1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2-ED98-461C-BC0D-18F093BE045D}"/>
              </c:ext>
            </c:extLst>
          </c:dPt>
          <c:dPt>
            <c:idx val="2"/>
            <c:explosion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D98-461C-BC0D-18F093BE045D}"/>
              </c:ext>
            </c:extLst>
          </c:dPt>
          <c:dPt>
            <c:idx val="3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4-ED98-461C-BC0D-18F093BE045D}"/>
              </c:ext>
            </c:extLst>
          </c:dPt>
          <c:dPt>
            <c:idx val="4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5-ED98-461C-BC0D-18F093BE045D}"/>
              </c:ext>
            </c:extLst>
          </c:dPt>
          <c:dLbls>
            <c:dLbl>
              <c:idx val="0"/>
              <c:layout>
                <c:manualLayout>
                  <c:x val="-9.1544686534074368E-2"/>
                  <c:y val="-0.50883666207569034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98-461C-BC0D-18F093BE045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64823565464458E-2"/>
                  <c:y val="-2.4519842372685792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D98-461C-BC0D-18F093BE045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487618471414704E-3"/>
                  <c:y val="-6.1923553074258418E-3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D98-461C-BC0D-18F093BE045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967792705026892E-2"/>
                  <c:y val="-1.9772381351030922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D98-461C-BC0D-18F093BE045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690525463549774E-2"/>
                  <c:y val="1.7837547722140544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D98-461C-BC0D-18F093BE04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Спецрежимы налогообложения</c:v>
                </c:pt>
                <c:pt idx="3">
                  <c:v>Имущественные налоги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747.7</c:v>
                </c:pt>
                <c:pt idx="1">
                  <c:v>8.5</c:v>
                </c:pt>
                <c:pt idx="2">
                  <c:v>96.5</c:v>
                </c:pt>
                <c:pt idx="3">
                  <c:v>138.4</c:v>
                </c:pt>
                <c:pt idx="4">
                  <c:v>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98-461C-BC0D-18F093BE045D}"/>
            </c:ext>
          </c:extLst>
        </c:ser>
      </c:pie3DChart>
    </c:plotArea>
    <c:legend>
      <c:legendPos val="r"/>
      <c:layout>
        <c:manualLayout>
          <c:xMode val="edge"/>
          <c:yMode val="edge"/>
          <c:x val="0.69599707172015635"/>
          <c:y val="0.17465398674056842"/>
          <c:w val="0.3040029223017105"/>
          <c:h val="0.63830614555723941"/>
        </c:manualLayout>
      </c:layout>
      <c:txPr>
        <a:bodyPr/>
        <a:lstStyle/>
        <a:p>
          <a:pPr>
            <a:defRPr sz="100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5"/>
      <c:perspective val="30"/>
    </c:view3D>
    <c:plotArea>
      <c:layout>
        <c:manualLayout>
          <c:layoutTarget val="inner"/>
          <c:xMode val="edge"/>
          <c:yMode val="edge"/>
          <c:x val="0.28276308945470707"/>
          <c:y val="7.0315858284718161E-2"/>
          <c:w val="0.71674722379331612"/>
          <c:h val="0.906044458531013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explosion val="25"/>
          <c:dPt>
            <c:idx val="0"/>
            <c:spPr>
              <a:solidFill>
                <a:srgbClr val="FFCC66"/>
              </a:solidFill>
              <a:ln>
                <a:solidFill>
                  <a:prstClr val="black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F2-4D2E-BE4D-F7227E75FB22}"/>
              </c:ext>
            </c:extLst>
          </c:dPt>
          <c:dPt>
            <c:idx val="2"/>
            <c:spPr>
              <a:solidFill>
                <a:srgbClr val="7030A0"/>
              </a:solidFill>
              <a:ln>
                <a:solidFill>
                  <a:prstClr val="black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F2-4D2E-BE4D-F7227E75FB22}"/>
              </c:ext>
            </c:extLst>
          </c:dPt>
          <c:dPt>
            <c:idx val="3"/>
            <c:spPr>
              <a:solidFill>
                <a:srgbClr val="00B050"/>
              </a:solidFill>
              <a:ln>
                <a:solidFill>
                  <a:prstClr val="black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F2-4D2E-BE4D-F7227E75FB22}"/>
              </c:ext>
            </c:extLst>
          </c:dPt>
          <c:dPt>
            <c:idx val="4"/>
            <c:spPr>
              <a:solidFill>
                <a:srgbClr val="00B0F0"/>
              </a:solidFill>
              <a:ln>
                <a:solidFill>
                  <a:prstClr val="black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F2-4D2E-BE4D-F7227E75FB22}"/>
              </c:ext>
            </c:extLst>
          </c:dPt>
          <c:dLbls>
            <c:dLbl>
              <c:idx val="0"/>
              <c:layout>
                <c:manualLayout>
                  <c:x val="-9.3875587962003848E-2"/>
                  <c:y val="-0.2706952464275297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F2-4D2E-BE4D-F7227E75FB2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18264580470454E-4"/>
                  <c:y val="-3.41732283464566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7F2-4D2E-BE4D-F7227E75FB2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044128925296938E-2"/>
                  <c:y val="-3.06988570437061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F2-4D2E-BE4D-F7227E75FB22}"/>
                </c:ext>
                <c:ext xmlns:c15="http://schemas.microsoft.com/office/drawing/2012/chart" uri="{CE6537A1-D6FC-4f65-9D91-7224C49458BB}">
                  <c15:layout>
                    <c:manualLayout>
                      <c:w val="6.6559839310783644E-2"/>
                      <c:h val="6.235485606938514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3249124964009712E-2"/>
                  <c:y val="1.3998246299703584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F2-4D2E-BE4D-F7227E75FB22}"/>
                </c:ext>
                <c:ext xmlns:c15="http://schemas.microsoft.com/office/drawing/2012/chart" uri="{CE6537A1-D6FC-4f65-9D91-7224C49458BB}">
                  <c15:layout>
                    <c:manualLayout>
                      <c:w val="5.4268881901895182E-2"/>
                      <c:h val="8.555555555555555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9032484412615615E-2"/>
                  <c:y val="2.5925925925925939E-2"/>
                </c:manualLayout>
              </c:layout>
              <c:tx>
                <c:rich>
                  <a:bodyPr/>
                  <a:lstStyle/>
                  <a:p>
                    <a:fld id="{1030A665-0506-4201-926C-DBECEB498C87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7F2-4D2E-BE4D-F7227E75FB2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продажи активов</c:v>
                </c:pt>
                <c:pt idx="2">
                  <c:v>Штрафы</c:v>
                </c:pt>
                <c:pt idx="3">
                  <c:v>Платежи за пользование природными ресурсами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90.2</c:v>
                </c:pt>
                <c:pt idx="1">
                  <c:v>9.8000000000000007</c:v>
                </c:pt>
                <c:pt idx="2">
                  <c:v>5.7</c:v>
                </c:pt>
                <c:pt idx="3">
                  <c:v>8.2000000000000011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7F2-4D2E-BE4D-F7227E75FB22}"/>
            </c:ext>
          </c:extLst>
        </c:ser>
      </c:pie3DChart>
    </c:plotArea>
    <c:legend>
      <c:legendPos val="b"/>
      <c:layout>
        <c:manualLayout>
          <c:xMode val="edge"/>
          <c:yMode val="edge"/>
          <c:x val="1.2011607296159016E-2"/>
          <c:y val="0.14405904473255879"/>
          <c:w val="0.34054076062255723"/>
          <c:h val="0.70300473110611483"/>
        </c:manualLayout>
      </c:layout>
      <c:txPr>
        <a:bodyPr/>
        <a:lstStyle/>
        <a:p>
          <a:pPr>
            <a:defRPr sz="100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8519481275516168"/>
          <c:y val="1.5625E-2"/>
          <c:w val="0.6832483595800527"/>
          <c:h val="0.718992864173228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88.3</c:v>
                </c:pt>
                <c:pt idx="1">
                  <c:v>13</c:v>
                </c:pt>
                <c:pt idx="2">
                  <c:v>9</c:v>
                </c:pt>
                <c:pt idx="3">
                  <c:v>65.900000000000006</c:v>
                </c:pt>
                <c:pt idx="4">
                  <c:v>15.6</c:v>
                </c:pt>
                <c:pt idx="5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A2-48A3-BAE6-CCCE3D8FD2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88900" h="88900" prst="coolSlant"/>
            </a:sp3d>
          </c:spPr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90.2</c:v>
                </c:pt>
                <c:pt idx="1">
                  <c:v>19.600000000000001</c:v>
                </c:pt>
                <c:pt idx="2">
                  <c:v>8</c:v>
                </c:pt>
                <c:pt idx="3">
                  <c:v>20.5</c:v>
                </c:pt>
                <c:pt idx="4">
                  <c:v>12.4</c:v>
                </c:pt>
                <c:pt idx="5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A2-48A3-BAE6-CCCE3D8FD2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1"/>
              <c:layout>
                <c:manualLayout>
                  <c:x val="-1.8713407552377681E-3"/>
                  <c:y val="-2.133318401970940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A2-48A3-BAE6-CCCE3D8FD239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90.2</c:v>
                </c:pt>
                <c:pt idx="1">
                  <c:v>8.2000000000000011</c:v>
                </c:pt>
                <c:pt idx="2">
                  <c:v>5.4</c:v>
                </c:pt>
                <c:pt idx="3">
                  <c:v>9.8000000000000007</c:v>
                </c:pt>
                <c:pt idx="4">
                  <c:v>5.7</c:v>
                </c:pt>
                <c:pt idx="5">
                  <c:v>0.6000000000000002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A2-48A3-BAE6-CCCE3D8FD239}"/>
            </c:ext>
          </c:extLst>
        </c:ser>
        <c:axId val="130271872"/>
        <c:axId val="130281856"/>
      </c:barChart>
      <c:catAx>
        <c:axId val="13027187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281856"/>
        <c:crosses val="autoZero"/>
        <c:auto val="1"/>
        <c:lblAlgn val="ctr"/>
        <c:lblOffset val="100"/>
      </c:catAx>
      <c:valAx>
        <c:axId val="130281856"/>
        <c:scaling>
          <c:orientation val="minMax"/>
        </c:scaling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271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8165148915992713"/>
          <c:y val="4.2414681262074032E-2"/>
          <c:w val="0.2097724190726159"/>
          <c:h val="7.5910299840422371E-2"/>
        </c:manualLayout>
      </c:layout>
      <c:txPr>
        <a:bodyPr/>
        <a:lstStyle/>
        <a:p>
          <a:pPr>
            <a:defRPr sz="140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65527005642391"/>
          <c:y val="0.05"/>
          <c:w val="0.7566167056764721"/>
          <c:h val="0.718992864173228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2.821859770011763E-3"/>
                  <c:y val="0.3593750000000002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0A2-426E-B507-462846B6F72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21859770011763E-3"/>
                  <c:y val="0.2937497539370078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A2-426E-B507-462846B6F72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109298850057779E-3"/>
                  <c:y val="0.1843750000000000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A2-426E-B507-462846B6F72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43719540023631E-3"/>
                  <c:y val="9.68749999999999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A2-426E-B507-462846B6F727}"/>
                </c:ext>
                <c:ext xmlns:c15="http://schemas.microsoft.com/office/drawing/2012/chart" uri="{CE6537A1-D6FC-4f65-9D91-7224C49458BB}">
                  <c15:layout>
                    <c:manualLayout>
                      <c:w val="7.0123215284792303E-2"/>
                      <c:h val="7.0312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1227</c:v>
                </c:pt>
                <c:pt idx="1">
                  <c:v>1300.2</c:v>
                </c:pt>
                <c:pt idx="2">
                  <c:v>597.79999999999995</c:v>
                </c:pt>
                <c:pt idx="3">
                  <c:v>288.5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A2-426E-B507-462846B6F7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8.4655793100353108E-3"/>
                  <c:y val="0.3593750000000002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0A2-426E-B507-462846B6F72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327896550176511E-3"/>
                  <c:y val="0.3593750000000002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0A2-426E-B507-462846B6F72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327896550176511E-3"/>
                  <c:y val="0.20312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0A2-426E-B507-462846B6F72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21859770011763E-3"/>
                  <c:y val="0.14062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0A2-426E-B507-462846B6F72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1389.4</c:v>
                </c:pt>
                <c:pt idx="1">
                  <c:v>1342.2</c:v>
                </c:pt>
                <c:pt idx="2">
                  <c:v>498.7</c:v>
                </c:pt>
                <c:pt idx="3">
                  <c:v>330.6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0A2-426E-B507-462846B6F727}"/>
            </c:ext>
          </c:extLst>
        </c:ser>
        <c:dLbls>
          <c:showVal val="1"/>
        </c:dLbls>
        <c:gapWidth val="65"/>
        <c:shape val="cylinder"/>
        <c:axId val="131110016"/>
        <c:axId val="131111552"/>
        <c:axId val="0"/>
      </c:bar3DChart>
      <c:catAx>
        <c:axId val="13111001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1111552"/>
        <c:crosses val="autoZero"/>
        <c:auto val="1"/>
        <c:lblAlgn val="ctr"/>
        <c:lblOffset val="100"/>
      </c:catAx>
      <c:valAx>
        <c:axId val="131111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111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000784343699869"/>
          <c:y val="0.26036343503937032"/>
          <c:w val="8.4573248147238239E-2"/>
          <c:h val="0.24127116141732338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3803174442259409E-2"/>
          <c:y val="0.35703732866724991"/>
          <c:w val="0.5065268534451387"/>
          <c:h val="0.640493438320218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25"/>
          <c:dPt>
            <c:idx val="0"/>
            <c:spPr>
              <a:solidFill>
                <a:srgbClr val="FFC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18-4311-85AB-FB202CD29109}"/>
              </c:ext>
            </c:extLst>
          </c:dPt>
          <c:dLbls>
            <c:dLbl>
              <c:idx val="0"/>
              <c:layout>
                <c:manualLayout>
                  <c:x val="-0.13009140301205641"/>
                  <c:y val="2.598363763736135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18-4311-85AB-FB202CD2910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97820529554996E-2"/>
                  <c:y val="-0.15433340422713288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118-4311-85AB-FB202CD2910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030932456418591"/>
                  <c:y val="-7.8244094488188976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18-4311-85AB-FB202CD2910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9058536977334109E-2"/>
                  <c:y val="5.942716519481369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118-4311-85AB-FB202CD2910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1389.4</c:v>
                </c:pt>
                <c:pt idx="1">
                  <c:v>498.7</c:v>
                </c:pt>
                <c:pt idx="2">
                  <c:v>1342.2</c:v>
                </c:pt>
                <c:pt idx="3">
                  <c:v>330.6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18-4311-85AB-FB202CD29109}"/>
            </c:ext>
          </c:extLst>
        </c:ser>
      </c:pie3DChart>
    </c:plotArea>
    <c:legend>
      <c:legendPos val="r"/>
      <c:layout>
        <c:manualLayout>
          <c:xMode val="edge"/>
          <c:yMode val="edge"/>
          <c:x val="0.60822070815064422"/>
          <c:y val="0.37664916885389332"/>
          <c:w val="0.25062424685902085"/>
          <c:h val="0.50126917468649768"/>
        </c:manualLayout>
      </c:layout>
      <c:txPr>
        <a:bodyPr/>
        <a:lstStyle/>
        <a:p>
          <a:pPr>
            <a:defRPr sz="160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916666666666672E-2"/>
          <c:y val="0"/>
          <c:w val="0.57475196850393762"/>
          <c:h val="0.62930899930989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7"/>
          <c:dPt>
            <c:idx val="0"/>
            <c:spPr>
              <a:solidFill>
                <a:srgbClr val="CC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7B-4AE3-9A74-E991F7A26579}"/>
              </c:ext>
            </c:extLst>
          </c:dPt>
          <c:dPt>
            <c:idx val="1"/>
            <c:spPr>
              <a:solidFill>
                <a:srgbClr val="0033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7B-4AE3-9A74-E991F7A26579}"/>
              </c:ext>
            </c:extLst>
          </c:dPt>
          <c:dPt>
            <c:idx val="2"/>
            <c:spPr>
              <a:solidFill>
                <a:srgbClr val="00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7B-4AE3-9A74-E991F7A26579}"/>
              </c:ext>
            </c:extLst>
          </c:dPt>
          <c:dPt>
            <c:idx val="4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7B-4AE3-9A74-E991F7A26579}"/>
              </c:ext>
            </c:extLst>
          </c:dPt>
          <c:dPt>
            <c:idx val="5"/>
            <c:spPr>
              <a:solidFill>
                <a:srgbClr val="99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37B-4AE3-9A74-E991F7A26579}"/>
              </c:ext>
            </c:extLst>
          </c:dPt>
          <c:dPt>
            <c:idx val="6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37B-4AE3-9A74-E991F7A26579}"/>
              </c:ext>
            </c:extLst>
          </c:dPt>
          <c:dPt>
            <c:idx val="7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37B-4AE3-9A74-E991F7A26579}"/>
              </c:ext>
            </c:extLst>
          </c:dPt>
          <c:dLbls>
            <c:dLbl>
              <c:idx val="0"/>
              <c:layout>
                <c:manualLayout>
                  <c:x val="-7.3558070866142104E-3"/>
                  <c:y val="-1.9543890794650677E-3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37B-4AE3-9A74-E991F7A2657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759924540682427E-2"/>
                  <c:y val="-7.4694552083830823E-3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7B-4AE3-9A74-E991F7A2657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364501312336169E-2"/>
                  <c:y val="-1.2606571226715985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37B-4AE3-9A74-E991F7A2657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72363845144357"/>
                  <c:y val="-8.6386508745551496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37B-4AE3-9A74-E991F7A2657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055610236220473E-2"/>
                  <c:y val="-6.9058237253859711E-3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37B-4AE3-9A74-E991F7A2657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299704724409444E-2"/>
                  <c:y val="-4.1685673961625323E-4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37B-4AE3-9A74-E991F7A2657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8"/>
                <c:pt idx="0">
                  <c:v>Общегосударственные расходы</c:v>
                </c:pt>
                <c:pt idx="1">
                  <c:v>Нац.экономика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Соц.политика</c:v>
                </c:pt>
                <c:pt idx="6">
                  <c:v>Физкультура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338.8</c:v>
                </c:pt>
                <c:pt idx="1">
                  <c:v>0.1</c:v>
                </c:pt>
                <c:pt idx="2">
                  <c:v>372.2</c:v>
                </c:pt>
                <c:pt idx="3">
                  <c:v>2581.8000000000002</c:v>
                </c:pt>
                <c:pt idx="4">
                  <c:v>455.7</c:v>
                </c:pt>
                <c:pt idx="5">
                  <c:v>124.7</c:v>
                </c:pt>
                <c:pt idx="6">
                  <c:v>148.30000000000001</c:v>
                </c:pt>
                <c:pt idx="7">
                  <c:v>582.59999999999923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37B-4AE3-9A74-E991F7A26579}"/>
            </c:ext>
          </c:extLst>
        </c:ser>
      </c:pie3DChart>
    </c:plotArea>
    <c:legend>
      <c:legendPos val="b"/>
      <c:layout>
        <c:manualLayout>
          <c:xMode val="edge"/>
          <c:yMode val="edge"/>
          <c:x val="0"/>
          <c:y val="0.53038459907962221"/>
          <c:w val="0.75982152230973399"/>
          <c:h val="0.11645690683491305"/>
        </c:manualLayout>
      </c:layout>
      <c:txPr>
        <a:bodyPr/>
        <a:lstStyle/>
        <a:p>
          <a:pPr>
            <a:defRPr sz="1000" baseline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0"/>
              <c:layout>
                <c:manualLayout>
                  <c:x val="1.5042760008286981E-2"/>
                  <c:y val="2.9631444226692802E-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17-4235-9C89-7ABF0EDF74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32.800000000000004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17-4235-9C89-7ABF0EDF74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6699"/>
            </a:solidFill>
          </c:spPr>
          <c:dLbls>
            <c:dLbl>
              <c:idx val="0"/>
              <c:layout>
                <c:manualLayout>
                  <c:x val="1.2991315481512045E-2"/>
                  <c:y val="1.2698476182858057E-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F17-4235-9C89-7ABF0EDF74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35.700000000000003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17-4235-9C89-7ABF0EDF74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CC99"/>
            </a:solidFill>
          </c:spPr>
          <c:dLbls>
            <c:dLbl>
              <c:idx val="0"/>
              <c:layout>
                <c:manualLayout>
                  <c:x val="2.7350493951819866E-2"/>
                  <c:y val="-1.0159780826300839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F17-4235-9C89-7ABF0EDF74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F17-4235-9C89-7ABF0EDF74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2.6666679109561556E-2"/>
                  <c:y val="1.214604247490299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F17-4235-9C89-7ABF0EDF74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F17-4235-9C89-7ABF0EDF74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1.1851857382027257E-2"/>
                  <c:y val="-3.174619045714515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F17-4235-9C89-7ABF0EDF74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F17-4235-9C89-7ABF0EDF74EB}"/>
            </c:ext>
          </c:extLst>
        </c:ser>
        <c:shape val="pyramid"/>
        <c:axId val="130715648"/>
        <c:axId val="130717184"/>
        <c:axId val="0"/>
      </c:bar3DChart>
      <c:catAx>
        <c:axId val="130715648"/>
        <c:scaling>
          <c:orientation val="minMax"/>
        </c:scaling>
        <c:delete val="1"/>
        <c:axPos val="b"/>
        <c:numFmt formatCode="General" sourceLinked="0"/>
        <c:tickLblPos val="none"/>
        <c:crossAx val="130717184"/>
        <c:crosses val="autoZero"/>
        <c:auto val="1"/>
        <c:lblAlgn val="ctr"/>
        <c:lblOffset val="100"/>
      </c:catAx>
      <c:valAx>
        <c:axId val="1307171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71564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0138888888888887E-2"/>
          <c:y val="9.2436559156643047E-2"/>
          <c:w val="0.60747686186085437"/>
          <c:h val="0.56993500586736057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с начислениями</c:v>
                </c:pt>
              </c:strCache>
            </c:strRef>
          </c:tx>
          <c:spPr>
            <a:solidFill>
              <a:srgbClr val="3399FF"/>
            </a:solidFill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dLbls>
            <c:dLbl>
              <c:idx val="0"/>
              <c:layout>
                <c:manualLayout>
                  <c:x val="3.0555555555555582E-2"/>
                  <c:y val="-0.1506580792352358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65%</a:t>
                    </a:r>
                    <a:endParaRPr lang="en-US" sz="12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6AC-407B-B23E-F9F875E5C8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AC-407B-B23E-F9F875E5C8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dLbls>
            <c:dLbl>
              <c:idx val="0"/>
              <c:layout>
                <c:manualLayout>
                  <c:x val="-2.7778871391076192E-3"/>
                  <c:y val="0.1410949686844727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5%</a:t>
                    </a:r>
                    <a:endParaRPr lang="en-US" sz="12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AC-407B-B23E-F9F875E5C8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AC-407B-B23E-F9F875E5C8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инвестиционного характера и кап. ремонт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dLbls>
            <c:dLbl>
              <c:idx val="0"/>
              <c:layout>
                <c:manualLayout>
                  <c:x val="-5.5555555555555558E-3"/>
                  <c:y val="-0.1514633288744889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6%</a:t>
                    </a:r>
                    <a:endParaRPr lang="en-US" sz="12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AC-407B-B23E-F9F875E5C8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AC-407B-B23E-F9F875E5C82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-1.0936132983377209E-7"/>
                  <c:y val="0.1390457815500572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3%</a:t>
                    </a:r>
                    <a:endParaRPr lang="en-US" sz="12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6AC-407B-B23E-F9F875E5C8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6AC-407B-B23E-F9F875E5C82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Социальные выплаты населению</c:v>
                </c:pt>
              </c:strCache>
            </c:strRef>
          </c:tx>
          <c:spPr>
            <a:solidFill>
              <a:srgbClr val="003366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1.3888888888889089E-3"/>
                  <c:y val="-0.14885563919122233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2%</a:t>
                    </a:r>
                    <a:endParaRPr lang="en-US" sz="1200" dirty="0"/>
                  </a:p>
                </c:rich>
              </c:tx>
              <c:spPr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6AC-407B-B23E-F9F875E5C8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6AC-407B-B23E-F9F875E5C82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Содержание мун.имущества (включая ремонт)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dLbls>
            <c:dLbl>
              <c:idx val="0"/>
              <c:layout>
                <c:manualLayout>
                  <c:x val="-1.3889982502187281E-3"/>
                  <c:y val="0.1369567352702664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6%</a:t>
                    </a:r>
                    <a:endParaRPr lang="en-US" sz="12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6AC-407B-B23E-F9F875E5C8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262.5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6AC-407B-B23E-F9F875E5C82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Содержание МУ (кроме з/п, ком.услуг и налогов)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Lbls>
            <c:dLbl>
              <c:idx val="0"/>
              <c:layout>
                <c:manualLayout>
                  <c:x val="-2.7777777777778421E-3"/>
                  <c:y val="-0.1536712408199407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8%</a:t>
                    </a:r>
                    <a:endParaRPr lang="en-US" sz="12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6AC-407B-B23E-F9F875E5C8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393.6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6AC-407B-B23E-F9F875E5C82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Прочие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Lbls>
            <c:dLbl>
              <c:idx val="0"/>
              <c:layout>
                <c:manualLayout>
                  <c:x val="-1.3888888888889089E-3"/>
                  <c:y val="0.13860543289641941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5%</a:t>
                    </a:r>
                    <a:endParaRPr lang="en-US" sz="1200" dirty="0"/>
                  </a:p>
                </c:rich>
              </c:tx>
              <c:spPr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6AC-407B-B23E-F9F875E5C8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284.89999999999986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6AC-407B-B23E-F9F875E5C826}"/>
            </c:ext>
          </c:extLst>
        </c:ser>
        <c:overlap val="100"/>
        <c:axId val="132132864"/>
        <c:axId val="132134400"/>
      </c:barChart>
      <c:catAx>
        <c:axId val="132132864"/>
        <c:scaling>
          <c:orientation val="minMax"/>
        </c:scaling>
        <c:delete val="1"/>
        <c:axPos val="l"/>
        <c:numFmt formatCode="General" sourceLinked="0"/>
        <c:tickLblPos val="none"/>
        <c:crossAx val="132134400"/>
        <c:crosses val="autoZero"/>
        <c:auto val="1"/>
        <c:lblAlgn val="ctr"/>
        <c:lblOffset val="100"/>
      </c:catAx>
      <c:valAx>
        <c:axId val="132134400"/>
        <c:scaling>
          <c:orientation val="minMax"/>
        </c:scaling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213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12357479417148"/>
          <c:y val="6.3390039294474163E-2"/>
          <c:w val="0.33658587852493638"/>
          <c:h val="0.7789426033051778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solidFill>
            <a:schemeClr val="bg1">
              <a:lumMod val="1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60"/>
      <c:perspective val="30"/>
    </c:view3D>
    <c:plotArea>
      <c:layout>
        <c:manualLayout>
          <c:layoutTarget val="inner"/>
          <c:xMode val="edge"/>
          <c:yMode val="edge"/>
          <c:x val="0.13394733474664042"/>
          <c:y val="4.4437404874780644E-2"/>
          <c:w val="0.86203876788125222"/>
          <c:h val="0.82873107622249498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2333</c:v>
                </c:pt>
                <c:pt idx="1">
                  <c:v>2478</c:v>
                </c:pt>
                <c:pt idx="2">
                  <c:v>2787</c:v>
                </c:pt>
                <c:pt idx="3">
                  <c:v>2904</c:v>
                </c:pt>
                <c:pt idx="4">
                  <c:v>3071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D5-4EB0-B503-20BEA29A7695}"/>
            </c:ext>
          </c:extLst>
        </c:ser>
        <c:axId val="131996672"/>
        <c:axId val="131998464"/>
        <c:axId val="132161024"/>
      </c:line3DChart>
      <c:catAx>
        <c:axId val="131996672"/>
        <c:scaling>
          <c:orientation val="minMax"/>
        </c:scaling>
        <c:axPos val="b"/>
        <c:numFmt formatCode="General" sourceLinked="1"/>
        <c:tickLblPos val="nextTo"/>
        <c:crossAx val="131998464"/>
        <c:crosses val="autoZero"/>
        <c:auto val="1"/>
        <c:lblAlgn val="ctr"/>
        <c:lblOffset val="100"/>
      </c:catAx>
      <c:valAx>
        <c:axId val="131998464"/>
        <c:scaling>
          <c:orientation val="minMax"/>
          <c:min val="2000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131996672"/>
        <c:crosses val="autoZero"/>
        <c:crossBetween val="between"/>
      </c:valAx>
      <c:serAx>
        <c:axId val="132161024"/>
        <c:scaling>
          <c:orientation val="minMax"/>
        </c:scaling>
        <c:delete val="1"/>
        <c:axPos val="b"/>
        <c:tickLblPos val="none"/>
        <c:crossAx val="131998464"/>
        <c:crosses val="autoZero"/>
      </c:serAx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8466081029073727E-2"/>
          <c:y val="0.14342609210850643"/>
          <c:w val="0.74566884443981785"/>
          <c:h val="0.704142242413203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1.5065807923523588E-2"/>
                  <c:y val="-7.6876338809763634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FE3-4357-9389-CDA1F3EB0D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260.5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E3-4357-9389-CDA1F3EB0D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1.5065807923523532E-2"/>
                  <c:y val="-6.2462025282933389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E3-4357-9389-CDA1F3EB0D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201.6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E3-4357-9389-CDA1F3EB0D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1.80789695082283E-2"/>
                  <c:y val="-4.804771175610233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FE3-4357-9389-CDA1F3EB0D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361.1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E3-4357-9389-CDA1F3EB0D5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</c:formatCode>
                <c:ptCount val="1"/>
                <c:pt idx="0">
                  <c:v>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FE3-4357-9389-CDA1F3EB0D5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FE3-4357-9389-CDA1F3EB0D5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fld id="{914C9BE0-8778-40CD-B85D-684B1BCE1E6E}" type="VALUE">
                      <a: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340.8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FE3-4357-9389-CDA1F3EB0D56}"/>
            </c:ext>
          </c:extLst>
        </c:ser>
        <c:shape val="cone"/>
        <c:axId val="133714304"/>
        <c:axId val="133715840"/>
        <c:axId val="0"/>
      </c:bar3DChart>
      <c:catAx>
        <c:axId val="133714304"/>
        <c:scaling>
          <c:orientation val="minMax"/>
        </c:scaling>
        <c:axPos val="b"/>
        <c:numFmt formatCode="General" sourceLinked="1"/>
        <c:tickLblPos val="nextTo"/>
        <c:crossAx val="133715840"/>
        <c:crosses val="autoZero"/>
        <c:auto val="1"/>
        <c:lblAlgn val="ctr"/>
        <c:lblOffset val="100"/>
      </c:catAx>
      <c:valAx>
        <c:axId val="133715840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714304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410019231413984E-2"/>
          <c:y val="0.12875738405752629"/>
          <c:w val="0.76552692714460568"/>
          <c:h val="0.714890944436137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01.01.2015</c:v>
                </c:pt>
                <c:pt idx="1">
                  <c:v>На 01.01.2016</c:v>
                </c:pt>
                <c:pt idx="2">
                  <c:v>На 01.01.2017</c:v>
                </c:pt>
                <c:pt idx="3">
                  <c:v>На 01.01.2018</c:v>
                </c:pt>
                <c:pt idx="4">
                  <c:v>На 01.01.2019</c:v>
                </c:pt>
                <c:pt idx="5">
                  <c:v>На 01.01.2020</c:v>
                </c:pt>
                <c:pt idx="6">
                  <c:v>На 01.01.2021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50.2</c:v>
                </c:pt>
                <c:pt idx="1">
                  <c:v>52.7</c:v>
                </c:pt>
                <c:pt idx="2">
                  <c:v>20</c:v>
                </c:pt>
                <c:pt idx="3">
                  <c:v>81.5</c:v>
                </c:pt>
                <c:pt idx="4">
                  <c:v>48.5</c:v>
                </c:pt>
                <c:pt idx="5">
                  <c:v>188.4</c:v>
                </c:pt>
                <c:pt idx="6">
                  <c:v>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FD-40EC-ACEB-0301880C61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solidFill>
              <a:srgbClr val="B32C16">
                <a:lumMod val="75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FD-40EC-ACEB-0301880C612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FD-40EC-ACEB-0301880C61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01.01.2015</c:v>
                </c:pt>
                <c:pt idx="1">
                  <c:v>На 01.01.2016</c:v>
                </c:pt>
                <c:pt idx="2">
                  <c:v>На 01.01.2017</c:v>
                </c:pt>
                <c:pt idx="3">
                  <c:v>На 01.01.2018</c:v>
                </c:pt>
                <c:pt idx="4">
                  <c:v>На 01.01.2019</c:v>
                </c:pt>
                <c:pt idx="5">
                  <c:v>На 01.01.2020</c:v>
                </c:pt>
                <c:pt idx="6">
                  <c:v>На 01.01.2021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0</c:v>
                </c:pt>
                <c:pt idx="1">
                  <c:v>37.9</c:v>
                </c:pt>
                <c:pt idx="2">
                  <c:v>71.099999999999994</c:v>
                </c:pt>
                <c:pt idx="3">
                  <c:v>47.4</c:v>
                </c:pt>
                <c:pt idx="4">
                  <c:v>116.5</c:v>
                </c:pt>
                <c:pt idx="5">
                  <c:v>0</c:v>
                </c:pt>
                <c:pt idx="6">
                  <c:v>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FD-40EC-ACEB-0301880C61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01.01.2015</c:v>
                </c:pt>
                <c:pt idx="1">
                  <c:v>На 01.01.2016</c:v>
                </c:pt>
                <c:pt idx="2">
                  <c:v>На 01.01.2017</c:v>
                </c:pt>
                <c:pt idx="3">
                  <c:v>На 01.01.2018</c:v>
                </c:pt>
                <c:pt idx="4">
                  <c:v>На 01.01.2019</c:v>
                </c:pt>
                <c:pt idx="5">
                  <c:v>На 01.01.2020</c:v>
                </c:pt>
                <c:pt idx="6">
                  <c:v>На 01.01.2021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84"/>
        <c:overlap val="100"/>
        <c:axId val="79485952"/>
        <c:axId val="84157184"/>
      </c:barChart>
      <c:catAx>
        <c:axId val="79485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84157184"/>
        <c:crosses val="autoZero"/>
        <c:auto val="1"/>
        <c:lblAlgn val="ctr"/>
        <c:lblOffset val="100"/>
      </c:catAx>
      <c:valAx>
        <c:axId val="84157184"/>
        <c:scaling>
          <c:orientation val="minMax"/>
        </c:scaling>
        <c:delete val="1"/>
        <c:axPos val="l"/>
        <c:numFmt formatCode="0.0" sourceLinked="1"/>
        <c:tickLblPos val="none"/>
        <c:crossAx val="79485952"/>
        <c:crosses val="autoZero"/>
        <c:crossBetween val="between"/>
      </c:valAx>
      <c:spPr>
        <a:noFill/>
        <a:ln>
          <a:noFill/>
        </a:ln>
        <a:effectLst/>
        <a:scene3d>
          <a:camera prst="orthographicFront"/>
          <a:lightRig rig="threePt" dir="t"/>
        </a:scene3d>
        <a:sp3d prstMaterial="dkEdge"/>
      </c:spPr>
    </c:plotArea>
    <c:plotVisOnly val="1"/>
    <c:dispBlanksAs val="gap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444898081330168"/>
          <c:y val="4.9218775848860814E-2"/>
          <c:w val="0.77824146981627362"/>
          <c:h val="0.704575122966135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 prst="coolSlant"/>
            </a:sp3d>
          </c:spPr>
          <c:dLbls>
            <c:dLbl>
              <c:idx val="0"/>
              <c:layout>
                <c:manualLayout>
                  <c:x val="-1.334882779530259E-2"/>
                  <c:y val="6.854674130383210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EDB-419E-A0B1-8A9A3370C5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317989868936007E-2"/>
                  <c:y val="1.5335344155624079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DB-419E-A0B1-8A9A3370C5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7054526954364247E-2"/>
                  <c:y val="8.967111996084364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EDB-419E-A0B1-8A9A3370C5C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896905928104727E-2"/>
                  <c:y val="0.1598588924980017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EDB-419E-A0B1-8A9A3370C5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Дошкольники</c:v>
                </c:pt>
                <c:pt idx="1">
                  <c:v>Школьники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6628</c:v>
                </c:pt>
                <c:pt idx="1">
                  <c:v>11029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DB-419E-A0B1-8A9A3370C5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 prst="coolSlant"/>
            </a:sp3d>
          </c:spPr>
          <c:dLbls>
            <c:dLbl>
              <c:idx val="0"/>
              <c:layout>
                <c:manualLayout>
                  <c:x val="-2.7868001503550282E-3"/>
                  <c:y val="1.126114510779314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EDB-419E-A0B1-8A9A3370C5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989303038355679E-3"/>
                  <c:y val="9.226992563297434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EDB-419E-A0B1-8A9A3370C5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09075961105555E-2"/>
                  <c:y val="-2.472301325976683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EDB-419E-A0B1-8A9A3370C5C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363038444222247E-3"/>
                  <c:y val="-2.119115422265728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EDB-419E-A0B1-8A9A3370C5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Дошкольники</c:v>
                </c:pt>
                <c:pt idx="1">
                  <c:v>Школьники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6488</c:v>
                </c:pt>
                <c:pt idx="1">
                  <c:v>11105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EDB-419E-A0B1-8A9A3370C5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 prst="coolSlant"/>
            </a:sp3d>
          </c:spPr>
          <c:dLbls>
            <c:dLbl>
              <c:idx val="0"/>
              <c:layout>
                <c:manualLayout>
                  <c:x val="1.1657563211300806E-2"/>
                  <c:y val="9.356659657767545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EDB-419E-A0B1-8A9A3370C5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315126422601459E-2"/>
                  <c:y val="4.678329828883700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EDB-419E-A0B1-8A9A3370C5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Дошкольники</c:v>
                </c:pt>
                <c:pt idx="1">
                  <c:v>Школьники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6250</c:v>
                </c:pt>
                <c:pt idx="1">
                  <c:v>11045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EDB-419E-A0B1-8A9A3370C5C9}"/>
            </c:ext>
          </c:extLst>
        </c:ser>
        <c:axId val="130475520"/>
        <c:axId val="130477440"/>
      </c:barChart>
      <c:catAx>
        <c:axId val="1304755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477440"/>
        <c:crosses val="autoZero"/>
        <c:auto val="1"/>
        <c:lblAlgn val="ctr"/>
        <c:lblOffset val="100"/>
      </c:catAx>
      <c:valAx>
        <c:axId val="130477440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475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717032942601682"/>
          <c:y val="0.83738346538256947"/>
          <c:w val="0.44017834235876557"/>
          <c:h val="9.9881973474238231E-2"/>
        </c:manualLayout>
      </c:layout>
      <c:txPr>
        <a:bodyPr/>
        <a:lstStyle/>
        <a:p>
          <a:pPr>
            <a:defRPr sz="120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410019231413984E-2"/>
          <c:y val="0.12875738405752629"/>
          <c:w val="0.76552692714460568"/>
          <c:h val="0.714890944436137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3.4</c:v>
                </c:pt>
                <c:pt idx="1">
                  <c:v>4.5999999999999996</c:v>
                </c:pt>
                <c:pt idx="2">
                  <c:v>5.9</c:v>
                </c:pt>
                <c:pt idx="3">
                  <c:v>8.7000000000000011</c:v>
                </c:pt>
                <c:pt idx="4">
                  <c:v>10.4</c:v>
                </c:pt>
                <c:pt idx="5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FD-40EC-ACEB-0301880C612C}"/>
            </c:ext>
          </c:extLst>
        </c:ser>
        <c:dLbls>
          <c:showVal val="1"/>
        </c:dLbls>
        <c:gapWidth val="84"/>
        <c:overlap val="100"/>
        <c:axId val="89735552"/>
        <c:axId val="89737088"/>
      </c:barChart>
      <c:catAx>
        <c:axId val="89735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89737088"/>
        <c:crosses val="autoZero"/>
        <c:auto val="1"/>
        <c:lblAlgn val="ctr"/>
        <c:lblOffset val="100"/>
      </c:catAx>
      <c:valAx>
        <c:axId val="89737088"/>
        <c:scaling>
          <c:orientation val="minMax"/>
        </c:scaling>
        <c:delete val="1"/>
        <c:axPos val="l"/>
        <c:numFmt formatCode="0.0" sourceLinked="1"/>
        <c:tickLblPos val="none"/>
        <c:crossAx val="89735552"/>
        <c:crosses val="autoZero"/>
        <c:crossBetween val="between"/>
      </c:valAx>
      <c:spPr>
        <a:noFill/>
        <a:ln>
          <a:noFill/>
        </a:ln>
        <a:effectLst/>
        <a:scene3d>
          <a:camera prst="orthographicFront"/>
          <a:lightRig rig="threePt" dir="t"/>
        </a:scene3d>
        <a:sp3d prstMaterial="dkEdge"/>
      </c:spPr>
    </c:plotArea>
    <c:plotVisOnly val="1"/>
    <c:dispBlanksAs val="gap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firstSliceAng val="8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38100"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</c:spPr>
          <c:dPt>
            <c:idx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BA-4874-9404-764484B0A6F1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BA-4874-9404-764484B0A6F1}"/>
            </c:ext>
          </c:extLst>
        </c:ser>
        <c:firstSliceAng val="8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38100"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cat>
            <c:strRef>
              <c:f>Лист1!$A$2:$A$4</c:f>
              <c:strCache>
                <c:ptCount val="3"/>
                <c:pt idx="0">
                  <c:v>Школы</c:v>
                </c:pt>
                <c:pt idx="1">
                  <c:v>Сады</c:v>
                </c:pt>
                <c:pt idx="2">
                  <c:v>Доп.образование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37.5</c:v>
                </c:pt>
                <c:pt idx="1">
                  <c:v>31.9</c:v>
                </c:pt>
                <c:pt idx="2">
                  <c:v>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7F-4A43-898B-1AA2E17549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cat>
            <c:strRef>
              <c:f>Лист1!$A$2:$A$4</c:f>
              <c:strCache>
                <c:ptCount val="3"/>
                <c:pt idx="0">
                  <c:v>Школы</c:v>
                </c:pt>
                <c:pt idx="1">
                  <c:v>Сады</c:v>
                </c:pt>
                <c:pt idx="2">
                  <c:v>Доп.образование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39.4</c:v>
                </c:pt>
                <c:pt idx="1">
                  <c:v>35.1</c:v>
                </c:pt>
                <c:pt idx="2">
                  <c:v>38.800000000000004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7F-4A43-898B-1AA2E17549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5.8409441909280456E-2"/>
                  <c:y val="-1.76369292300855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17F-4A43-898B-1AA2E17549F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621516321376417E-2"/>
                  <c:y val="1.09244564866782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17F-4A43-898B-1AA2E17549FE}"/>
                </c:ext>
                <c:ext xmlns:c15="http://schemas.microsoft.com/office/drawing/2012/chart" uri="{CE6537A1-D6FC-4f65-9D91-7224C49458BB}">
                  <c15:layout>
                    <c:manualLayout>
                      <c:w val="4.5754062828936376E-2"/>
                      <c:h val="0.127867736918120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4515479115328336E-2"/>
                  <c:y val="-1.0924026406898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40,5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Школы</c:v>
                </c:pt>
                <c:pt idx="1">
                  <c:v>Сады</c:v>
                </c:pt>
                <c:pt idx="2">
                  <c:v>Доп.образование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39.4</c:v>
                </c:pt>
                <c:pt idx="1">
                  <c:v>35.1</c:v>
                </c:pt>
                <c:pt idx="2">
                  <c:v>39.700000000000003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7F-4A43-898B-1AA2E17549F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Школы</c:v>
                </c:pt>
                <c:pt idx="1">
                  <c:v>Сады</c:v>
                </c:pt>
                <c:pt idx="2">
                  <c:v>Доп.образование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41.2</c:v>
                </c:pt>
                <c:pt idx="1">
                  <c:v>36.6</c:v>
                </c:pt>
                <c:pt idx="2">
                  <c:v>40.5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7F-4A43-898B-1AA2E17549FE}"/>
            </c:ext>
          </c:extLst>
        </c:ser>
        <c:axId val="99194368"/>
        <c:axId val="99195904"/>
      </c:barChart>
      <c:catAx>
        <c:axId val="99194368"/>
        <c:scaling>
          <c:orientation val="minMax"/>
        </c:scaling>
        <c:axPos val="b"/>
        <c:numFmt formatCode="General" sourceLinked="1"/>
        <c:tickLblPos val="nextTo"/>
        <c:crossAx val="99195904"/>
        <c:crosses val="autoZero"/>
        <c:auto val="1"/>
        <c:lblAlgn val="ctr"/>
        <c:lblOffset val="100"/>
      </c:catAx>
      <c:valAx>
        <c:axId val="99195904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9919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790471381059878"/>
          <c:y val="0.17399525052771922"/>
          <c:w val="7.0028015069329388E-2"/>
          <c:h val="0.5983918453505167"/>
        </c:manualLayout>
      </c:layout>
    </c:legend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902</c:v>
                </c:pt>
                <c:pt idx="1">
                  <c:v>970.5</c:v>
                </c:pt>
                <c:pt idx="2">
                  <c:v>1005.1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6-4334-AB8E-054651F92A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198.1</c:v>
                </c:pt>
                <c:pt idx="1">
                  <c:v>160.6</c:v>
                </c:pt>
                <c:pt idx="2">
                  <c:v>119.9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76-4334-AB8E-054651F92A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3150</c:v>
                </c:pt>
                <c:pt idx="1">
                  <c:v>3405.4</c:v>
                </c:pt>
                <c:pt idx="2">
                  <c:v>3554.7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76-4334-AB8E-054651F92AAC}"/>
            </c:ext>
          </c:extLst>
        </c:ser>
        <c:shape val="box"/>
        <c:axId val="101020032"/>
        <c:axId val="101021568"/>
        <c:axId val="0"/>
      </c:bar3DChart>
      <c:catAx>
        <c:axId val="101020032"/>
        <c:scaling>
          <c:orientation val="minMax"/>
        </c:scaling>
        <c:axPos val="b"/>
        <c:numFmt formatCode="General" sourceLinked="1"/>
        <c:tickLblPos val="nextTo"/>
        <c:crossAx val="101021568"/>
        <c:crosses val="autoZero"/>
        <c:auto val="1"/>
        <c:lblAlgn val="ctr"/>
        <c:lblOffset val="100"/>
      </c:catAx>
      <c:valAx>
        <c:axId val="101021568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1010200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70978511966106"/>
          <c:y val="1.4087627416398166E-2"/>
          <c:w val="0.74045197085381365"/>
          <c:h val="0.748522516595379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DE-43AF-9C67-DF48344156C7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DE-43AF-9C67-DF48344156C7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DE-43AF-9C67-DF48344156C7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DE-43AF-9C67-DF48344156C7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DE-43AF-9C67-DF48344156C7}"/>
              </c:ext>
            </c:extLst>
          </c:dPt>
          <c:dLbls>
            <c:dLbl>
              <c:idx val="4"/>
              <c:layout>
                <c:manualLayout>
                  <c:x val="4.4490506801926448E-2"/>
                  <c:y val="9.4694556507610619E-2"/>
                </c:manualLayout>
              </c:layout>
              <c:dLblPos val="bestFit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5DE-43AF-9C67-DF48344156C7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АО "СХК", организации госкорпорации "Росатом"</c:v>
                </c:pt>
                <c:pt idx="1">
                  <c:v>Бюджетные организации всех отраслей (федеральные, областные и муниципальные учреждения)</c:v>
                </c:pt>
                <c:pt idx="2">
                  <c:v>Субъекты малого и среднего предпринимательства</c:v>
                </c:pt>
                <c:pt idx="3">
                  <c:v>Прочие организации</c:v>
                </c:pt>
                <c:pt idx="4">
                  <c:v>Физические лица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17</c:v>
                </c:pt>
                <c:pt idx="1">
                  <c:v>42</c:v>
                </c:pt>
                <c:pt idx="2">
                  <c:v>19</c:v>
                </c:pt>
                <c:pt idx="3">
                  <c:v>18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5DE-43AF-9C67-DF48344156C7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4028606196533622"/>
          <c:w val="1"/>
          <c:h val="0.32940046592045497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0057455637972896"/>
          <c:y val="0"/>
          <c:w val="0.64887334046094924"/>
          <c:h val="0.718992864173228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Упрощенная система налогообложения</c:v>
                </c:pt>
                <c:pt idx="2">
                  <c:v>Единый налог на вмененный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647.5</c:v>
                </c:pt>
                <c:pt idx="1">
                  <c:v>46.01</c:v>
                </c:pt>
                <c:pt idx="2">
                  <c:v>42</c:v>
                </c:pt>
                <c:pt idx="3">
                  <c:v>28.07</c:v>
                </c:pt>
                <c:pt idx="4">
                  <c:v>116.5</c:v>
                </c:pt>
                <c:pt idx="5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95-4AD1-9833-074C43611D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Упрощенная система налогообложения</c:v>
                </c:pt>
                <c:pt idx="2">
                  <c:v>Единый налог на вмененный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704.4</c:v>
                </c:pt>
                <c:pt idx="1">
                  <c:v>56.7</c:v>
                </c:pt>
                <c:pt idx="2">
                  <c:v>44.7</c:v>
                </c:pt>
                <c:pt idx="3">
                  <c:v>32.5</c:v>
                </c:pt>
                <c:pt idx="4">
                  <c:v>108.4</c:v>
                </c:pt>
                <c:pt idx="5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95-4AD1-9833-074C43611D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Упрощенная система налогообложения</c:v>
                </c:pt>
                <c:pt idx="2">
                  <c:v>Единый налог на вмененный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747.7</c:v>
                </c:pt>
                <c:pt idx="1">
                  <c:v>56.8</c:v>
                </c:pt>
                <c:pt idx="2">
                  <c:v>38.200000000000003</c:v>
                </c:pt>
                <c:pt idx="3">
                  <c:v>30.1</c:v>
                </c:pt>
                <c:pt idx="4">
                  <c:v>108.4</c:v>
                </c:pt>
                <c:pt idx="5">
                  <c:v>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95-4AD1-9833-074C43611DB6}"/>
            </c:ext>
          </c:extLst>
        </c:ser>
        <c:axId val="113935104"/>
        <c:axId val="113936640"/>
      </c:barChart>
      <c:catAx>
        <c:axId val="11393510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936640"/>
        <c:crosses val="autoZero"/>
        <c:auto val="1"/>
        <c:lblAlgn val="ctr"/>
        <c:lblOffset val="100"/>
      </c:catAx>
      <c:valAx>
        <c:axId val="113936640"/>
        <c:scaling>
          <c:orientation val="minMax"/>
        </c:scaling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935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764632545931767"/>
          <c:y val="3.5201279527560081E-2"/>
          <c:w val="0.23599368111013894"/>
          <c:h val="7.0287314667056539E-2"/>
        </c:manualLayout>
      </c:layout>
      <c:txPr>
        <a:bodyPr/>
        <a:lstStyle/>
        <a:p>
          <a:pPr>
            <a:defRPr sz="140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0.4848</cdr:x>
      <cdr:y>0.14555</cdr:y>
    </cdr:from>
    <cdr:to>
      <cdr:x>0.65963</cdr:x>
      <cdr:y>0.84669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2394893" y="269613"/>
          <a:ext cx="863653" cy="1298775"/>
          <a:chOff x="5086576" y="359590"/>
          <a:chExt cx="1671962" cy="3255195"/>
        </a:xfrm>
      </cdr:grpSpPr>
      <cdr:cxnSp macro="">
        <cdr:nvCxnSpPr>
          <cdr:cNvPr id="3" name="Прямая соединительная линия 2"/>
          <cdr:cNvCxnSpPr/>
        </cdr:nvCxnSpPr>
        <cdr:spPr>
          <a:xfrm xmlns:a="http://schemas.openxmlformats.org/drawingml/2006/main" flipH="1" flipV="1">
            <a:off x="5086576" y="359590"/>
            <a:ext cx="142623" cy="1767648"/>
          </a:xfrm>
          <a:prstGeom xmlns:a="http://schemas.openxmlformats.org/drawingml/2006/main" prst="line">
            <a:avLst/>
          </a:prstGeom>
          <a:ln xmlns:a="http://schemas.openxmlformats.org/drawingml/2006/main" w="76200">
            <a:solidFill>
              <a:schemeClr val="bg1"/>
            </a:solidFill>
          </a:ln>
        </cdr:spPr>
        <cdr:style>
          <a:lnRef xmlns:a="http://schemas.openxmlformats.org/drawingml/2006/main" idx="3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3" name="Прямая соединительная линия 12"/>
          <cdr:cNvCxnSpPr/>
        </cdr:nvCxnSpPr>
        <cdr:spPr>
          <a:xfrm xmlns:a="http://schemas.openxmlformats.org/drawingml/2006/main" flipV="1">
            <a:off x="5192753" y="1316011"/>
            <a:ext cx="1565785" cy="758064"/>
          </a:xfrm>
          <a:prstGeom xmlns:a="http://schemas.openxmlformats.org/drawingml/2006/main" prst="line">
            <a:avLst/>
          </a:prstGeom>
          <a:ln xmlns:a="http://schemas.openxmlformats.org/drawingml/2006/main" w="76200">
            <a:solidFill>
              <a:schemeClr val="bg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5" name="Прямая соединительная линия 14"/>
          <cdr:cNvCxnSpPr/>
        </cdr:nvCxnSpPr>
        <cdr:spPr>
          <a:xfrm xmlns:a="http://schemas.openxmlformats.org/drawingml/2006/main">
            <a:off x="5219734" y="1993236"/>
            <a:ext cx="583026" cy="1621549"/>
          </a:xfrm>
          <a:prstGeom xmlns:a="http://schemas.openxmlformats.org/drawingml/2006/main" prst="line">
            <a:avLst/>
          </a:prstGeom>
          <a:ln xmlns:a="http://schemas.openxmlformats.org/drawingml/2006/main" w="76200">
            <a:solidFill>
              <a:schemeClr val="bg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0.06682</cdr:x>
      <cdr:y>0.30008</cdr:y>
    </cdr:from>
    <cdr:to>
      <cdr:x>0.39935</cdr:x>
      <cdr:y>0.57785</cdr:y>
    </cdr:to>
    <cdr:sp macro="" textlink="">
      <cdr:nvSpPr>
        <cdr:cNvPr id="6" name="TextBox 29"/>
        <cdr:cNvSpPr txBox="1"/>
      </cdr:nvSpPr>
      <cdr:spPr>
        <a:xfrm xmlns:a="http://schemas.openxmlformats.org/drawingml/2006/main">
          <a:off x="330072" y="555863"/>
          <a:ext cx="1642685" cy="514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Томской области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 копейка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0.1103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4176464" cy="49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налоговых и неналоговых доходов 2020 г.</a:t>
          </a:r>
        </a:p>
        <a:p xmlns:a="http://schemas.openxmlformats.org/drawingml/2006/main">
          <a:pPr algn="ctr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плательщикам </a:t>
          </a:r>
          <a:endParaRPr lang="ru-RU" sz="13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0.57601</cdr:x>
      <cdr:y>0.42595</cdr:y>
    </cdr:from>
    <cdr:to>
      <cdr:x>0.62286</cdr:x>
      <cdr:y>0.47305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184732" y="1731061"/>
          <a:ext cx="421705" cy="191414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oval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0.72458</cdr:x>
      <cdr:y>0.52775</cdr:y>
    </cdr:from>
    <cdr:to>
      <cdr:x>0.77258</cdr:x>
      <cdr:y>0.56319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V="1">
          <a:off x="6522048" y="2144792"/>
          <a:ext cx="432055" cy="14402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oval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0.19201</cdr:x>
      <cdr:y>0.01832</cdr:y>
    </cdr:from>
    <cdr:to>
      <cdr:x>0.27201</cdr:x>
      <cdr:y>0.08919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8341" y="74455"/>
          <a:ext cx="720093" cy="288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+162,4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0.56231</cdr:x>
      <cdr:y>0.0864</cdr:y>
    </cdr:from>
    <cdr:to>
      <cdr:x>0.68151</cdr:x>
      <cdr:y>0.18726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57518" y="237283"/>
          <a:ext cx="542136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+6% 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2919413" cy="493713"/>
          </a:xfrm>
          <a:prstGeom prst="rect">
            <a:avLst/>
          </a:prstGeom>
        </p:spPr>
        <p:txBody>
          <a:bodyPr vert="horz" lIns="90680" tIns="45341" rIns="90680" bIns="453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5" y="7"/>
            <a:ext cx="2919412" cy="493713"/>
          </a:xfrm>
          <a:prstGeom prst="rect">
            <a:avLst/>
          </a:prstGeom>
        </p:spPr>
        <p:txBody>
          <a:bodyPr vert="horz" lIns="90680" tIns="45341" rIns="90680" bIns="45341" rtlCol="0"/>
          <a:lstStyle>
            <a:lvl1pPr algn="r">
              <a:defRPr sz="1200"/>
            </a:lvl1pPr>
          </a:lstStyle>
          <a:p>
            <a:fld id="{84A93EE2-F65F-425A-966F-DF73526DC92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0" tIns="45341" rIns="90680" bIns="453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3" y="4686302"/>
            <a:ext cx="5389565" cy="4440238"/>
          </a:xfrm>
          <a:prstGeom prst="rect">
            <a:avLst/>
          </a:prstGeom>
        </p:spPr>
        <p:txBody>
          <a:bodyPr vert="horz" lIns="90680" tIns="45341" rIns="90680" bIns="4534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371016"/>
            <a:ext cx="2919413" cy="493712"/>
          </a:xfrm>
          <a:prstGeom prst="rect">
            <a:avLst/>
          </a:prstGeom>
        </p:spPr>
        <p:txBody>
          <a:bodyPr vert="horz" lIns="90680" tIns="45341" rIns="90680" bIns="453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5" y="9371016"/>
            <a:ext cx="2919412" cy="493712"/>
          </a:xfrm>
          <a:prstGeom prst="rect">
            <a:avLst/>
          </a:prstGeom>
        </p:spPr>
        <p:txBody>
          <a:bodyPr vert="horz" lIns="90680" tIns="45341" rIns="90680" bIns="45341" rtlCol="0" anchor="b"/>
          <a:lstStyle>
            <a:lvl1pPr algn="r">
              <a:defRPr sz="1200"/>
            </a:lvl1pPr>
          </a:lstStyle>
          <a:p>
            <a:fld id="{16DF9791-7AAD-4591-813D-810BC0947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194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9791-7AAD-4591-813D-810BC09472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242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9791-7AAD-4591-813D-810BC09472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00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F9A82-38CE-42AB-AC71-28BDC435A0B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047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9791-7AAD-4591-813D-810BC09472D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32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chemeClr val="bg1">
                <a:alpha val="26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>
    <p:pull dir="r"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chemeClr val="bg1">
                <a:alpha val="26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ransition>
    <p:pull dir="r"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21CB2-0650-42D0-97D8-E41A92364CDC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95F89-91FF-4380-BC5B-5B16E2B06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>
    <p:pull dir="r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U:\Кириллова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737367" cy="4214842"/>
          </a:xfrm>
          <a:prstGeom prst="rect">
            <a:avLst/>
          </a:prstGeom>
          <a:noFill/>
        </p:spPr>
      </p:pic>
      <p:sp>
        <p:nvSpPr>
          <p:cNvPr id="11" name="Блок-схема: процесс 10"/>
          <p:cNvSpPr/>
          <p:nvPr/>
        </p:nvSpPr>
        <p:spPr>
          <a:xfrm rot="10800000">
            <a:off x="0" y="4880032"/>
            <a:ext cx="9154040" cy="142928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 rot="10800000">
            <a:off x="-10040" y="188640"/>
            <a:ext cx="9154040" cy="504056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 rot="5400000">
            <a:off x="5414565" y="3110134"/>
            <a:ext cx="6858000" cy="642918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gerb.gif"/>
          <p:cNvPicPr>
            <a:picLocks noChangeAspect="1"/>
          </p:cNvPicPr>
          <p:nvPr/>
        </p:nvPicPr>
        <p:blipFill>
          <a:blip r:embed="rId3" cstate="print">
            <a:lum bright="-16000" contrast="-4000"/>
          </a:blip>
          <a:stretch>
            <a:fillRect/>
          </a:stretch>
        </p:blipFill>
        <p:spPr>
          <a:xfrm>
            <a:off x="609041" y="687811"/>
            <a:ext cx="912819" cy="11202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Блок-схема: процесс 5"/>
          <p:cNvSpPr/>
          <p:nvPr/>
        </p:nvSpPr>
        <p:spPr>
          <a:xfrm rot="10800000">
            <a:off x="-10008" y="0"/>
            <a:ext cx="9154040" cy="18864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6215082"/>
            <a:ext cx="9001108" cy="642918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 rot="16200000">
            <a:off x="-3120395" y="3107540"/>
            <a:ext cx="6858000" cy="642918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5020" y="4828545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</a:t>
            </a:r>
          </a:p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ЗАТО СЕВЕРСК </a:t>
            </a:r>
          </a:p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42247" y="3063240"/>
          <a:ext cx="3659505" cy="731520"/>
        </p:xfrm>
        <a:graphic>
          <a:graphicData uri="http://schemas.openxmlformats.org/drawingml/2006/table">
            <a:tbl>
              <a:tblPr/>
              <a:tblGrid>
                <a:gridCol w="3659505"/>
              </a:tblGrid>
              <a:tr h="624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5010150" algn="l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5010150" algn="l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Приложение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5010150" algn="l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к  протоколу  публичных слушаний  в  городском округе  ЗАТО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Северск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Томской области  от 21.05.2021 по Решению Думы ЗАТО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Северск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от 29.04.2021 «Об утверждении годового отчета об исполнении бюджета ЗАТО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Северск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за 2020 год»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72066" y="0"/>
          <a:ext cx="4071934" cy="874372"/>
        </p:xfrm>
        <a:graphic>
          <a:graphicData uri="http://schemas.openxmlformats.org/drawingml/2006/table">
            <a:tbl>
              <a:tblPr/>
              <a:tblGrid>
                <a:gridCol w="4071934"/>
              </a:tblGrid>
              <a:tr h="8743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5010150" algn="l"/>
                        </a:tabLs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Приложение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5010150" algn="l"/>
                        </a:tabLs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к 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протоколу  публичных слушаний  в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городском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округе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ЗАТО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Северск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Томской области  от 21.05.2021 по Решению Думы ЗАТО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Северск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от 29.04.2021 «Об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утверждении годового отчета об исполнении бюджета ЗАТО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Северск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2020 год»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3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процесс 16"/>
          <p:cNvSpPr/>
          <p:nvPr/>
        </p:nvSpPr>
        <p:spPr>
          <a:xfrm rot="10800000">
            <a:off x="-10008" y="0"/>
            <a:ext cx="9154040" cy="57148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497335334"/>
              </p:ext>
            </p:extLst>
          </p:nvPr>
        </p:nvGraphicFramePr>
        <p:xfrm>
          <a:off x="-36668" y="604479"/>
          <a:ext cx="90011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/>
          </p:nvPr>
        </p:nvGraphicFramePr>
        <p:xfrm>
          <a:off x="-50894" y="3242262"/>
          <a:ext cx="5500694" cy="361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ln w="57150">
            <a:noFill/>
          </a:ln>
        </p:spPr>
        <p:txBody>
          <a:bodyPr>
            <a:noAutofit/>
          </a:bodyPr>
          <a:lstStyle/>
          <a:p>
            <a:r>
              <a:rPr lang="ru-RU" sz="2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sz="2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за 2020 год </a:t>
            </a:r>
            <a:endParaRPr lang="ru-RU" sz="23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59335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282" y="4149080"/>
            <a:ext cx="464575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МБТ от </a:t>
            </a: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других бюджетов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2020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г.</a:t>
            </a:r>
            <a:endParaRPr lang="ru-RU" sz="16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50912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Общая сумма безвозмездных поступлений составила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3 560,9 млн руб.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187191"/>
            <a:ext cx="413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безвозмездных поступлений                    в общем объеме доходов составила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76%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5857932"/>
            <a:ext cx="396044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Темп роста безвозмездных МБТ                    к уровню 2019 года составил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104,3%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87163" y="645789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051720" y="860035"/>
            <a:ext cx="432048" cy="287106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3593680" y="919562"/>
            <a:ext cx="374912" cy="168052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"/>
          <p:cNvSpPr txBox="1"/>
          <p:nvPr/>
        </p:nvSpPr>
        <p:spPr>
          <a:xfrm>
            <a:off x="5220072" y="2020522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-99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392528" y="678934"/>
            <a:ext cx="576064" cy="2025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+42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365344" y="2447287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+42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38633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 rot="10800000">
            <a:off x="0" y="0"/>
            <a:ext cx="9154040" cy="92867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182063286"/>
              </p:ext>
            </p:extLst>
          </p:nvPr>
        </p:nvGraphicFramePr>
        <p:xfrm>
          <a:off x="231729" y="764704"/>
          <a:ext cx="60960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739353116"/>
              </p:ext>
            </p:extLst>
          </p:nvPr>
        </p:nvGraphicFramePr>
        <p:xfrm>
          <a:off x="0" y="4384849"/>
          <a:ext cx="4429123" cy="235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4077072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расходов на 1 жителя</a:t>
            </a:r>
            <a:endParaRPr lang="ru-RU" sz="14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15082"/>
            <a:ext cx="50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</a:p>
          <a:p>
            <a:pPr algn="ctr"/>
            <a:r>
              <a:rPr lang="ru-RU" sz="1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0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7565340"/>
              </p:ext>
            </p:extLst>
          </p:nvPr>
        </p:nvGraphicFramePr>
        <p:xfrm>
          <a:off x="4429124" y="1142984"/>
          <a:ext cx="4464496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9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58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95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6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г.,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г.,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Откло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нение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338,8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355,2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+16,4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Правоохранительная деятельность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+0,4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546,5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556,9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+10,4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ЖКХ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372,2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322,1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-50,1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2 581,8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2 652,9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+71,1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455,7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411,4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-44,3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2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+9,1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170945598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124,7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121,3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-3,4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Физкультура и спорт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148,3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257,2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+108,9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долга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+1,0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20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4 604,2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4 723,7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+119,5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67600" cy="4766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разделам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классификации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87163" y="645789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648753368"/>
              </p:ext>
            </p:extLst>
          </p:nvPr>
        </p:nvGraphicFramePr>
        <p:xfrm>
          <a:off x="-116159" y="357178"/>
          <a:ext cx="900115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 rot="10800000">
            <a:off x="-10040" y="0"/>
            <a:ext cx="9154040" cy="548086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2352" y="3166669"/>
            <a:ext cx="928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0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501122" cy="4766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экономической структуре в 2020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="" xmlns:p14="http://schemas.microsoft.com/office/powerpoint/2010/main" val="53226048"/>
              </p:ext>
            </p:extLst>
          </p:nvPr>
        </p:nvGraphicFramePr>
        <p:xfrm>
          <a:off x="282352" y="3623069"/>
          <a:ext cx="4548198" cy="274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051720" y="4149080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+4% </a:t>
            </a:r>
            <a:endParaRPr lang="ru-RU" sz="1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547664" y="4509120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+12% </a:t>
            </a:r>
            <a:endParaRPr lang="ru-RU" sz="1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214414" y="4857760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+6% </a:t>
            </a:r>
            <a:endParaRPr lang="ru-RU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730310" y="6134725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Рост расходов на оплату труда за 2016-2020 годы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587163" y="645789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01878" y="5519172"/>
            <a:ext cx="266760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празднование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75-летия Победы направлено 2,2 млн руб.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4" name="Picture 6" descr="https://pbs.twimg.com/media/EXkyovAXgAAZQh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50989"/>
            <a:ext cx="1461278" cy="1629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867797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 rot="10800000">
            <a:off x="-10008" y="0"/>
            <a:ext cx="9154040" cy="50004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0004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«бюджет развития» и капитальный ремонт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84346" y="6404684"/>
            <a:ext cx="4411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4653760"/>
              </p:ext>
            </p:extLst>
          </p:nvPr>
        </p:nvGraphicFramePr>
        <p:xfrm>
          <a:off x="138277" y="942945"/>
          <a:ext cx="5688633" cy="249690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41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1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4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42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Строительство, реконструкция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473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оборудования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473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Бюджет развития :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157,6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473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124,5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121,7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078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развития и капитальный ремонт ВСЕГО: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282,1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261,7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5" name="Рисунок 17" descr="Lid5bbez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666" y="3861048"/>
            <a:ext cx="270354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7" descr="Lid5bbez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787" y="3897052"/>
            <a:ext cx="273630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7" descr="Lid5bbez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539" y="3813197"/>
            <a:ext cx="2880320" cy="287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Lid5bbez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789040"/>
            <a:ext cx="2740195" cy="281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420645" y="4607152"/>
            <a:ext cx="1872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Полигон ТБО в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п.Самусь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ЗАТО Северск Томской области (строительство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(5,4 млн руб.)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4607152"/>
            <a:ext cx="1656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муниципального общественного кладбища </a:t>
            </a:r>
          </a:p>
          <a:p>
            <a:pPr algn="ctr" font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г.Северске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(30,9 млн руб.)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99243" y="4572815"/>
            <a:ext cx="1656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Капитальный ремонт автодороги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ул.Северная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г.Северске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(100,3 млн руб.)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4581128"/>
            <a:ext cx="1761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Капитальный ремонт кровли МБДОУ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55»</a:t>
            </a:r>
          </a:p>
          <a:p>
            <a:pPr algn="ctr" font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корпус №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</a:p>
          <a:p>
            <a:pPr algn="ctr" font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(4,2 млн руб.)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https://xn--b1afinmeihfedd2k.xn----7sbhlbh0a1awgee.xn--p1ai/uploads/387/thumbs/news/medium_eca77798e3891c9342127e2cff225ed8a77f47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05487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542008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 rot="10800000">
            <a:off x="-10008" y="0"/>
            <a:ext cx="9154040" cy="50004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0004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деятельность в ЗАТО Северск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510400" y="6327749"/>
            <a:ext cx="4411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925" y="1343269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объема ассигнований на дорожную деятельность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2015-2020 годы</a:t>
            </a:r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58"/>
          <p:cNvGrpSpPr/>
          <p:nvPr/>
        </p:nvGrpSpPr>
        <p:grpSpPr>
          <a:xfrm>
            <a:off x="343387" y="2163927"/>
            <a:ext cx="5630324" cy="3264726"/>
            <a:chOff x="1657271" y="3137468"/>
            <a:chExt cx="4289681" cy="3098931"/>
          </a:xfrm>
        </p:grpSpPr>
        <p:graphicFrame>
          <p:nvGraphicFramePr>
            <p:cNvPr id="45" name="Диаграмма 44"/>
            <p:cNvGraphicFramePr/>
            <p:nvPr>
              <p:extLst>
                <p:ext uri="{D42A27DB-BD31-4B8C-83A1-F6EECF244321}">
                  <p14:modId xmlns="" xmlns:p14="http://schemas.microsoft.com/office/powerpoint/2010/main" val="2819860107"/>
                </p:ext>
              </p:extLst>
            </p:nvPr>
          </p:nvGraphicFramePr>
          <p:xfrm>
            <a:off x="1657271" y="3137468"/>
            <a:ext cx="4289681" cy="30989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6" name="Прямоугольник 45"/>
            <p:cNvSpPr/>
            <p:nvPr/>
          </p:nvSpPr>
          <p:spPr>
            <a:xfrm>
              <a:off x="1673689" y="3460955"/>
              <a:ext cx="579125" cy="333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млн.руб.</a:t>
              </a:r>
              <a:endParaRPr lang="ru-RU" sz="11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sp>
        <p:nvSpPr>
          <p:cNvPr id="32" name="Прямоугольник 8"/>
          <p:cNvSpPr>
            <a:spLocks noChangeArrowheads="1"/>
          </p:cNvSpPr>
          <p:nvPr/>
        </p:nvSpPr>
        <p:spPr bwMode="auto">
          <a:xfrm>
            <a:off x="4958123" y="3832573"/>
            <a:ext cx="4104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средств  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дорожного фонда:</a:t>
            </a:r>
          </a:p>
        </p:txBody>
      </p:sp>
      <p:pic>
        <p:nvPicPr>
          <p:cNvPr id="35" name="Picture 7" descr="C:\Users\kirillova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8142" y="1636151"/>
            <a:ext cx="3162824" cy="2263297"/>
          </a:xfrm>
          <a:prstGeom prst="rect">
            <a:avLst/>
          </a:prstGeom>
          <a:noFill/>
        </p:spPr>
      </p:pic>
      <p:sp>
        <p:nvSpPr>
          <p:cNvPr id="37" name="TextBox 29"/>
          <p:cNvSpPr txBox="1">
            <a:spLocks noChangeArrowheads="1"/>
          </p:cNvSpPr>
          <p:nvPr/>
        </p:nvSpPr>
        <p:spPr bwMode="auto">
          <a:xfrm>
            <a:off x="5070666" y="4386571"/>
            <a:ext cx="39604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Текущее содержание объектов улично-дорожной сети 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64,2 млн руб.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 ремонт и ремонт объектов улично-дорожной сети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177,1 млн руб.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Затраты МБЭУ (заработная плата, коммунальные расходы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, налоги)</a:t>
            </a:r>
            <a:r>
              <a:rPr lang="ru-RU" sz="1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83,8 млн руб.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повышению безопасности дорожного движения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8,3 млн руб.   </a:t>
            </a: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029" y="5694285"/>
            <a:ext cx="479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отремонтировано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4,8 км 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6987" y="6000148"/>
            <a:ext cx="370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нанесено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414 км 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дорожной разметки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04" y="629518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приобретено и установлено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 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дорожных знака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236110" y="774737"/>
            <a:ext cx="8858312" cy="523220"/>
            <a:chOff x="1571604" y="3214686"/>
            <a:chExt cx="6357982" cy="971694"/>
          </a:xfrm>
          <a:solidFill>
            <a:schemeClr val="bg1">
              <a:lumMod val="95000"/>
            </a:schemeClr>
          </a:solidFill>
        </p:grpSpPr>
        <p:sp>
          <p:nvSpPr>
            <p:cNvPr id="38" name="Блок-схема: альтернативный процесс 37"/>
            <p:cNvSpPr/>
            <p:nvPr/>
          </p:nvSpPr>
          <p:spPr>
            <a:xfrm>
              <a:off x="1571604" y="3214686"/>
              <a:ext cx="6357982" cy="928694"/>
            </a:xfrm>
            <a:prstGeom prst="flowChartAlternateProcess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6000000" lon="600000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24"/>
            <p:cNvSpPr txBox="1">
              <a:spLocks noChangeArrowheads="1"/>
            </p:cNvSpPr>
            <p:nvPr/>
          </p:nvSpPr>
          <p:spPr bwMode="auto">
            <a:xfrm>
              <a:off x="1674152" y="3214686"/>
              <a:ext cx="6152886" cy="97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Общая сумма расходов составила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340,8 млн руб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9015929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Блок-схема: процесс 38"/>
          <p:cNvSpPr/>
          <p:nvPr/>
        </p:nvSpPr>
        <p:spPr>
          <a:xfrm rot="10800000">
            <a:off x="0" y="-9158"/>
            <a:ext cx="9154040" cy="54868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-171400"/>
            <a:ext cx="7886700" cy="7512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программно-целевом формате в 2020 году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17" descr="Lid5bbez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339752" cy="221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7" descr="Lid5bbez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4664"/>
            <a:ext cx="242880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7" descr="Lid5bbez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25806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7" descr="Lid5bbez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91" y="332656"/>
            <a:ext cx="242880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7544" y="1124744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инфраструктура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(3 395,9 млн руб.)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980728"/>
            <a:ext cx="1584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Городская среда и инженерная инфраструктура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(835,3 млн руб.)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908720"/>
            <a:ext cx="1872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действующей системы муниципального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(119,7 млн руб.)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1052736"/>
            <a:ext cx="1728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Диверсификация экономики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(50,1 млн руб.)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1079612" y="2312876"/>
            <a:ext cx="216024" cy="28803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504" y="2636912"/>
            <a:ext cx="2143125" cy="3240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1"/>
          <p:cNvSpPr>
            <a:spLocks noChangeArrowheads="1"/>
          </p:cNvSpPr>
          <p:nvPr/>
        </p:nvSpPr>
        <p:spPr bwMode="auto">
          <a:xfrm>
            <a:off x="251520" y="2708920"/>
            <a:ext cx="17799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(2 286,1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2"/>
          <p:cNvSpPr>
            <a:spLocks noChangeArrowheads="1"/>
          </p:cNvSpPr>
          <p:nvPr/>
        </p:nvSpPr>
        <p:spPr bwMode="auto">
          <a:xfrm>
            <a:off x="251520" y="3140968"/>
            <a:ext cx="206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поддержка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населения (97,0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18"/>
          <p:cNvSpPr>
            <a:spLocks noChangeArrowheads="1"/>
          </p:cNvSpPr>
          <p:nvPr/>
        </p:nvSpPr>
        <p:spPr bwMode="auto">
          <a:xfrm>
            <a:off x="251520" y="3573016"/>
            <a:ext cx="22151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Развитие физической культуры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спорта 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(394,0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19"/>
          <p:cNvSpPr>
            <a:spLocks noChangeArrowheads="1"/>
          </p:cNvSpPr>
          <p:nvPr/>
        </p:nvSpPr>
        <p:spPr bwMode="auto">
          <a:xfrm>
            <a:off x="251520" y="4149080"/>
            <a:ext cx="1891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Молодежная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82,6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0"/>
          <p:cNvSpPr>
            <a:spLocks noChangeArrowheads="1"/>
          </p:cNvSpPr>
          <p:nvPr/>
        </p:nvSpPr>
        <p:spPr bwMode="auto">
          <a:xfrm>
            <a:off x="251520" y="4581128"/>
            <a:ext cx="207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Развитие культуры и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туризма (535,2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013176"/>
            <a:ext cx="19288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алкоголизма, наркомании, токсикомании и </a:t>
            </a:r>
            <a:r>
              <a:rPr lang="ru-RU" sz="1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ВИЧ-инфекции (1,0 млн руб.)</a:t>
            </a:r>
            <a:endParaRPr lang="ru-RU" sz="1200" dirty="0">
              <a:solidFill>
                <a:schemeClr val="bg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3383868" y="2312876"/>
            <a:ext cx="216024" cy="28803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5688124" y="2312876"/>
            <a:ext cx="216024" cy="28803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7920372" y="2384884"/>
            <a:ext cx="216024" cy="28803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339752" y="2636912"/>
            <a:ext cx="2502594" cy="40324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17"/>
          <p:cNvSpPr>
            <a:spLocks noChangeArrowheads="1"/>
          </p:cNvSpPr>
          <p:nvPr/>
        </p:nvSpPr>
        <p:spPr bwMode="auto">
          <a:xfrm>
            <a:off x="2411760" y="2708920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Улучшение качественного состояния объектов улично-дорожной сети, благоустройства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озеленения (553,1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24"/>
          <p:cNvSpPr>
            <a:spLocks noChangeArrowheads="1"/>
          </p:cNvSpPr>
          <p:nvPr/>
        </p:nvSpPr>
        <p:spPr bwMode="auto">
          <a:xfrm>
            <a:off x="2411760" y="3429000"/>
            <a:ext cx="2520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энергоэффектив-ности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35,3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25"/>
          <p:cNvSpPr>
            <a:spLocks noChangeArrowheads="1"/>
          </p:cNvSpPr>
          <p:nvPr/>
        </p:nvSpPr>
        <p:spPr bwMode="auto">
          <a:xfrm>
            <a:off x="2411760" y="3789040"/>
            <a:ext cx="243115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Обеспечения доступным и комфортным жильем граждан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ЗАТО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Северск (16,9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26"/>
          <p:cNvSpPr>
            <a:spLocks noChangeArrowheads="1"/>
          </p:cNvSpPr>
          <p:nvPr/>
        </p:nvSpPr>
        <p:spPr bwMode="auto">
          <a:xfrm>
            <a:off x="2411760" y="4365104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Улучшение жизнедеятельности внегородских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территорий 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(48,3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2411760" y="4869160"/>
            <a:ext cx="257517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Формирование современной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среды (96,5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23"/>
          <p:cNvSpPr>
            <a:spLocks noChangeArrowheads="1"/>
          </p:cNvSpPr>
          <p:nvPr/>
        </p:nvSpPr>
        <p:spPr bwMode="auto">
          <a:xfrm>
            <a:off x="2411760" y="5229200"/>
            <a:ext cx="250316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Комплексное развитие систем коммунальной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инженерной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инфраструктуры (9,5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14"/>
          <p:cNvSpPr>
            <a:spLocks noChangeArrowheads="1"/>
          </p:cNvSpPr>
          <p:nvPr/>
        </p:nvSpPr>
        <p:spPr bwMode="auto">
          <a:xfrm>
            <a:off x="2411760" y="5805264"/>
            <a:ext cx="2431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окружающей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среды 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(6,9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12"/>
          <p:cNvSpPr>
            <a:spLocks noChangeArrowheads="1"/>
          </p:cNvSpPr>
          <p:nvPr/>
        </p:nvSpPr>
        <p:spPr bwMode="auto">
          <a:xfrm>
            <a:off x="2411760" y="6165304"/>
            <a:ext cx="228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Обеспечение безопасности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населения (68,8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932040" y="2636912"/>
            <a:ext cx="2089373" cy="208252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15"/>
          <p:cNvSpPr>
            <a:spLocks noChangeArrowheads="1"/>
          </p:cNvSpPr>
          <p:nvPr/>
        </p:nvSpPr>
        <p:spPr bwMode="auto">
          <a:xfrm>
            <a:off x="5004048" y="2780928"/>
            <a:ext cx="2000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Эффективное управление муниципальными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финансами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 (38,8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16"/>
          <p:cNvSpPr>
            <a:spLocks noChangeArrowheads="1"/>
          </p:cNvSpPr>
          <p:nvPr/>
        </p:nvSpPr>
        <p:spPr bwMode="auto">
          <a:xfrm>
            <a:off x="5004048" y="3356992"/>
            <a:ext cx="2071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Эффективное управление муниципальным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имуществом (75,9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004048" y="3933056"/>
            <a:ext cx="172819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 информационного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общества (5,0 млн руб.)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092280" y="2708920"/>
            <a:ext cx="1571625" cy="7858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13"/>
          <p:cNvSpPr>
            <a:spLocks noChangeArrowheads="1"/>
          </p:cNvSpPr>
          <p:nvPr/>
        </p:nvSpPr>
        <p:spPr bwMode="auto">
          <a:xfrm>
            <a:off x="7092280" y="2780928"/>
            <a:ext cx="18590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предпринимательства (50,1 млн руб.)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Рисунок 46" descr="2059848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4775" y="4653136"/>
            <a:ext cx="2949225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44"/>
          <p:cNvSpPr>
            <a:spLocks noChangeArrowheads="1"/>
          </p:cNvSpPr>
          <p:nvPr/>
        </p:nvSpPr>
        <p:spPr bwMode="auto">
          <a:xfrm>
            <a:off x="6444208" y="4941168"/>
            <a:ext cx="244827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Общий объем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исполнения программ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4 401,0 млн руб.</a:t>
            </a: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322,7 млн руб.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87163" y="645789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67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роцесс 12"/>
          <p:cNvSpPr/>
          <p:nvPr/>
        </p:nvSpPr>
        <p:spPr>
          <a:xfrm rot="10800000">
            <a:off x="-10008" y="0"/>
            <a:ext cx="9154040" cy="57148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1961398308"/>
              </p:ext>
            </p:extLst>
          </p:nvPr>
        </p:nvGraphicFramePr>
        <p:xfrm>
          <a:off x="234432" y="1143908"/>
          <a:ext cx="496855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8775815"/>
              </p:ext>
            </p:extLst>
          </p:nvPr>
        </p:nvGraphicFramePr>
        <p:xfrm>
          <a:off x="142844" y="4357694"/>
          <a:ext cx="8501122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2838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03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деятельности дошкольных учреждений</a:t>
                      </a:r>
                      <a:endParaRPr lang="ru-RU" sz="1400" b="0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1 095,5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1 093,5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03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деятельности общеобразовательных учреждений (включая расходы на организацию бесплатного горячего питания обучающихся)</a:t>
                      </a:r>
                      <a:endParaRPr lang="ru-RU" sz="1400" b="0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i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062,1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1 055,2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03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участие в региональном проекте «Цифровая образовательная среда»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капитальный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ремонт, реконструкция образовательных учреждений</a:t>
                      </a:r>
                      <a:endParaRPr lang="ru-RU" sz="1400" b="0" i="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03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деятельности МАУ «РЦО» и МКУ «ЦБОУ»</a:t>
                      </a:r>
                      <a:endParaRPr lang="ru-RU" sz="1400" b="0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64,1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63,9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86446" y="2708920"/>
            <a:ext cx="3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Стоимость обучения 1 ребенка в школе составляет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8,1 </a:t>
            </a:r>
            <a:r>
              <a:rPr lang="ru-RU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месяц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3429000"/>
            <a:ext cx="3357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Стоимость содержания 1 ребенка в детском саду составляет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14,7 тыс.руб. </a:t>
            </a:r>
          </a:p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месяц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Расходы по МП «Развитие образования в ЗАТО Северск»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87163" y="645789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786" name="Picture 2" descr="http://atomsib.ru/images/2016/IMG_5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0688"/>
            <a:ext cx="3133601" cy="2088232"/>
          </a:xfrm>
          <a:prstGeom prst="rect">
            <a:avLst/>
          </a:prstGeom>
          <a:noFill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51520" y="3284984"/>
            <a:ext cx="4968552" cy="941815"/>
          </a:xfrm>
          <a:prstGeom prst="wedgeRoundRectCallout">
            <a:avLst>
              <a:gd name="adj1" fmla="val 24068"/>
              <a:gd name="adj2" fmla="val 58835"/>
              <a:gd name="adj3" fmla="val 16667"/>
            </a:avLst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4327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образования в ЗАТО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Северск»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2 286,1 млн руб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 </a:t>
            </a:r>
          </a:p>
        </p:txBody>
      </p:sp>
    </p:spTree>
    <p:extLst>
      <p:ext uri="{BB962C8B-B14F-4D97-AF65-F5344CB8AC3E}">
        <p14:creationId xmlns="" xmlns:p14="http://schemas.microsoft.com/office/powerpoint/2010/main" val="344073276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 rot="10800000">
            <a:off x="-10008" y="0"/>
            <a:ext cx="9154040" cy="785794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684" y="398032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Число учащихся в учреждениях художественно-эстетической направленности составило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3 018 человек;</a:t>
            </a: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2568" y="2815533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Число учащихся спортивных школ составило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4 145 человек;</a:t>
            </a:r>
          </a:p>
          <a:p>
            <a:pPr algn="ctr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обучение 1 учащегося из бюджета направлено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83,2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 в год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14282" y="142852"/>
            <a:ext cx="8715436" cy="428628"/>
          </a:xfrm>
          <a:prstGeom prst="rect">
            <a:avLst/>
          </a:prstGeom>
          <a:ln w="57150">
            <a:noFill/>
          </a:ln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дополнительное образование в 2020 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0243579"/>
              </p:ext>
            </p:extLst>
          </p:nvPr>
        </p:nvGraphicFramePr>
        <p:xfrm>
          <a:off x="214282" y="1071546"/>
          <a:ext cx="4933782" cy="2786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9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млн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млн руб.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 дополнительного образования физкультурно-спортивной направленности</a:t>
                      </a:r>
                      <a:endParaRPr lang="ru-RU" sz="1400" b="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 дополнительного образования художественно-эстетической направленности</a:t>
                      </a:r>
                      <a:endParaRPr lang="ru-RU" sz="1400" b="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129,4</a:t>
                      </a:r>
                      <a:endParaRPr lang="ru-RU" sz="16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9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lang="ru-RU" sz="14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587163" y="645789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ÐÐ°ÑÑÐ¸Ð½ÐºÐ¸ Ð¿Ð¾ Ð·Ð°Ð¿ÑÐ¾ÑÑ ÑÐ¾ÑÐ¾ Ð¾Ð»Ð¸Ð¼Ð¿Ð¸Ñ ÑÐµÐ²ÐµÑÑÐº 2019 Ð³Ð¾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767531"/>
            <a:ext cx="3024336" cy="20162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21165" y="398032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обучение 1 учащегося из бюджета направлено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42,9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 в год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 descr="https://pro.culture.ru/uploads/9d8e7ec596f43f6b4bdf0b19cead12b4_w720_h54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2" y="4621833"/>
            <a:ext cx="2769005" cy="2076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http://banzaiclub.premium.cs2.netpoint-dc.com/uploads/posts/2017-04/1491278221_btcjbsfvux4z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38" y="4637842"/>
            <a:ext cx="3087125" cy="2060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https://pro.culture.ru/uploads/7970844fe44692f5c3334f60f788b7ac_w720_h54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49" y="4621833"/>
            <a:ext cx="2769008" cy="2076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95536" y="3956900"/>
            <a:ext cx="8534182" cy="8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38873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5" descr="https://gorod70.ru/upload/files/07/80/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260843" cy="1872208"/>
          </a:xfrm>
          <a:prstGeom prst="rect">
            <a:avLst/>
          </a:prstGeom>
          <a:noFill/>
        </p:spPr>
      </p:pic>
      <p:sp>
        <p:nvSpPr>
          <p:cNvPr id="14" name="Блок-схема: процесс 13"/>
          <p:cNvSpPr/>
          <p:nvPr/>
        </p:nvSpPr>
        <p:spPr>
          <a:xfrm rot="10800000">
            <a:off x="-10008" y="0"/>
            <a:ext cx="9154040" cy="54868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92696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культуры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туризма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ЗАТО Северск»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535,2 млн руб., </a:t>
            </a:r>
          </a:p>
          <a:p>
            <a:pPr algn="ctr">
              <a:defRPr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 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2127699"/>
              </p:ext>
            </p:extLst>
          </p:nvPr>
        </p:nvGraphicFramePr>
        <p:xfrm>
          <a:off x="323528" y="2420888"/>
          <a:ext cx="8534182" cy="944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69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3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33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7439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финансовое обеспечение </a:t>
                      </a:r>
                    </a:p>
                    <a:p>
                      <a:pPr algn="ctr">
                        <a:defRPr/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учреждений культуры </a:t>
                      </a:r>
                    </a:p>
                    <a:p>
                      <a:pPr algn="ctr">
                        <a:defRPr/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368,4 млн руб.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  <a:defRPr/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капитальный ремонт объектов культуры </a:t>
                      </a:r>
                    </a:p>
                    <a:p>
                      <a:pPr algn="ctr">
                        <a:buFontTx/>
                        <a:buNone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 млн руб.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поддержка творческой деятельности учреждений культуры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14,7 млн руб.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проведение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4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 млн руб.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8768900"/>
              </p:ext>
            </p:extLst>
          </p:nvPr>
        </p:nvGraphicFramePr>
        <p:xfrm>
          <a:off x="323528" y="5229200"/>
          <a:ext cx="8462776" cy="13178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26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двух детских оздоровительных лагерей</a:t>
                      </a:r>
                      <a:endParaRPr lang="ru-RU" sz="12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 «Восход» и ДОЛ «Зеленый мыс»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 млн руб.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63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Выплаты</a:t>
                      </a:r>
                      <a:r>
                        <a:rPr lang="ru-RU" sz="1200" b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молодым семьям на </a:t>
                      </a:r>
                    </a:p>
                    <a:p>
                      <a:r>
                        <a:rPr lang="ru-RU" sz="1200" b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жилья</a:t>
                      </a:r>
                      <a:endParaRPr lang="ru-RU" sz="12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Жилищные условия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улучшили </a:t>
                      </a:r>
                      <a:r>
                        <a:rPr lang="ru-RU" sz="12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семей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12,1 млн руб.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 капитальный ремонт системы отопления  (замена котлов)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 ЗАТО ДОЛ «Восход»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 млн руб.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1520" y="116632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прочим направлениям социальной сферы в 2020г.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87163" y="645789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563888" y="620688"/>
            <a:ext cx="2664296" cy="1584176"/>
          </a:xfrm>
          <a:prstGeom prst="wedgeRoundRectCallout">
            <a:avLst>
              <a:gd name="adj1" fmla="val 24068"/>
              <a:gd name="adj2" fmla="val 58835"/>
              <a:gd name="adj3" fmla="val 16667"/>
            </a:avLst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16739" name="Picture 3" descr="D:\Мои документы\Картинки\музыкальный театр_обре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116755" cy="1656184"/>
          </a:xfrm>
          <a:prstGeom prst="rect">
            <a:avLst/>
          </a:prstGeom>
          <a:noFill/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3491880" y="3429000"/>
            <a:ext cx="2664296" cy="1512168"/>
          </a:xfrm>
          <a:prstGeom prst="wedgeRoundRectCallout">
            <a:avLst>
              <a:gd name="adj1" fmla="val 24068"/>
              <a:gd name="adj2" fmla="val 58835"/>
              <a:gd name="adj3" fmla="val 16667"/>
            </a:avLst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3501008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МП «Молодежная политика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ЗАТО Северск»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82,6 млн руб., </a:t>
            </a:r>
          </a:p>
          <a:p>
            <a:pPr algn="ctr">
              <a:defRPr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43" name="Picture 7" descr="https://www.gorod.tomsk.ru/posts-files/83/196/i/DSC00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3205103" cy="1800200"/>
          </a:xfrm>
          <a:prstGeom prst="rect">
            <a:avLst/>
          </a:prstGeom>
          <a:noFill/>
        </p:spPr>
      </p:pic>
      <p:pic>
        <p:nvPicPr>
          <p:cNvPr id="76804" name="Picture 4" descr="https://dostoprimechatelnosti-m.ru/wp-content/uploads/2017/08/paag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32" y="3352289"/>
            <a:ext cx="2694870" cy="1774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72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5" y="538901"/>
            <a:ext cx="2415255" cy="2415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5509949"/>
              </p:ext>
            </p:extLst>
          </p:nvPr>
        </p:nvGraphicFramePr>
        <p:xfrm>
          <a:off x="323528" y="2954156"/>
          <a:ext cx="8501122" cy="33462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8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0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123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гражданам по оплате коммунальных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внегородских территориях (МБ)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4 925 чел.</a:t>
                      </a:r>
                    </a:p>
                    <a:p>
                      <a:pPr algn="ctr"/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 млн руб.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359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детей-сирот и приёмных</a:t>
                      </a:r>
                      <a:r>
                        <a:rPr lang="ru-RU" sz="1200" b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семей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b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(ОБ, ФБ)</a:t>
                      </a:r>
                      <a:endParaRPr lang="ru-RU" sz="12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Ежемесячные выплаты получали 410 семей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Единовременные выплаты при устройстве</a:t>
                      </a:r>
                      <a:r>
                        <a:rPr lang="ru-RU" sz="1200" b="0" i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ребенка в семью получили 44</a:t>
                      </a: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семьи</a:t>
                      </a:r>
                      <a:endParaRPr lang="ru-RU" sz="1200" b="0" i="0" baseline="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200" b="0" i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Обеспечено жильем 8 детей-сирот </a:t>
                      </a:r>
                      <a:endParaRPr lang="ru-RU" sz="1200" b="0" i="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59,2 млн руб.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общественных объединений (ОО) – (МБ)</a:t>
                      </a:r>
                      <a:endParaRPr lang="ru-RU" sz="12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Поддержку получили: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ОО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 млн руб.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63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формы оказания мер социальной поддержки, из них:</a:t>
                      </a:r>
                      <a:endParaRPr lang="ru-RU" sz="12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1160 чел.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 млн руб.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54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материальная помощь гражданам, оказавшихся в трудной жизненной ситуации (МБ)</a:t>
                      </a:r>
                      <a:endParaRPr lang="ru-RU" sz="12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чел.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 млн</a:t>
                      </a:r>
                      <a:r>
                        <a:rPr lang="ru-RU" sz="1200" b="0" i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36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ремонт жилья участникам  и инвалидам ВОВ  (ОБ  (50%) и МБ (50%) </a:t>
                      </a:r>
                      <a:endParaRPr lang="ru-RU" sz="12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чел.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 млн руб.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05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единовременные выплаты ко Дню</a:t>
                      </a:r>
                      <a:r>
                        <a:rPr lang="ru-RU" sz="1200" b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Победы (МБ)</a:t>
                      </a:r>
                      <a:endParaRPr lang="ru-RU" sz="12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682 чел.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 млн руб.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87163" y="645789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1628800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связи с исполнением обязательств по трехстороннему Соглашению о предоставлении дотации бюджету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ЗАТО Северск в 2020 году сократилась доля расходов, связанных с осуществлением социальных выплат населению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0df0d16dba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1000132" cy="1000132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779912" y="692696"/>
            <a:ext cx="4824536" cy="720080"/>
          </a:xfrm>
          <a:prstGeom prst="wedgeRoundRectCallout">
            <a:avLst>
              <a:gd name="adj1" fmla="val 24068"/>
              <a:gd name="adj2" fmla="val 58835"/>
              <a:gd name="adj3" fmla="val 16667"/>
            </a:avLst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764704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МП «Социальная поддержка населения ЗАТО Северск»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97,0 млн руб.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10800000">
            <a:off x="-10008" y="0"/>
            <a:ext cx="9154040" cy="54868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6632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прочим направлениям социальной сферы в 2020г.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12828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Блок-схема: процесс 50"/>
          <p:cNvSpPr/>
          <p:nvPr/>
        </p:nvSpPr>
        <p:spPr>
          <a:xfrm rot="10800000">
            <a:off x="-10008" y="0"/>
            <a:ext cx="9154040" cy="92867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7088" y="2324732"/>
            <a:ext cx="1368152" cy="11521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2" y="1074815"/>
            <a:ext cx="206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Первоначальный план 2020 г.,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лн 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1048202"/>
            <a:ext cx="1984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Уточненный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2020 г.,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 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17088" y="3899517"/>
            <a:ext cx="1368152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99684" y="5489272"/>
            <a:ext cx="1368152" cy="1152128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00496" y="443240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4 800,9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28865" y="286076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4 689,5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00496" y="5971000"/>
            <a:ext cx="102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- 111,4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Штриховая стрелка вправо 46"/>
          <p:cNvSpPr/>
          <p:nvPr/>
        </p:nvSpPr>
        <p:spPr>
          <a:xfrm>
            <a:off x="1785886" y="2477244"/>
            <a:ext cx="1928858" cy="92869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Штриховая стрелка вправо 47"/>
          <p:cNvSpPr/>
          <p:nvPr/>
        </p:nvSpPr>
        <p:spPr>
          <a:xfrm>
            <a:off x="1785886" y="5575409"/>
            <a:ext cx="1928858" cy="928694"/>
          </a:xfrm>
          <a:prstGeom prst="stripedRightArrow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Штриховая стрелка вправо 48"/>
          <p:cNvSpPr/>
          <p:nvPr/>
        </p:nvSpPr>
        <p:spPr>
          <a:xfrm>
            <a:off x="1785885" y="3932334"/>
            <a:ext cx="2074131" cy="945239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2503575"/>
            <a:ext cx="121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29058" y="4075211"/>
            <a:ext cx="131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93480" y="5634705"/>
            <a:ext cx="1388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2136" y="2367890"/>
            <a:ext cx="1401406" cy="11521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1610" y="2507978"/>
            <a:ext cx="121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4732" y="3921641"/>
            <a:ext cx="1401406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4732" y="5505817"/>
            <a:ext cx="1401406" cy="1152128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3048" y="287731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3 874,6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3048" y="4415909"/>
            <a:ext cx="1107996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3 915,1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4454" y="5993969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- 40,5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7067" y="4064861"/>
            <a:ext cx="131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6214" y="5681604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718998" y="2327042"/>
            <a:ext cx="1368152" cy="11521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45216" y="1050512"/>
            <a:ext cx="1984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Факт,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г.,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лн 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718998" y="3901827"/>
            <a:ext cx="1368152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701594" y="5491582"/>
            <a:ext cx="1368152" cy="1152128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802406" y="443471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4 723,7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30774" y="286307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4 679,7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802406" y="597331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- 44,0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802406" y="2505885"/>
            <a:ext cx="121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30968" y="4077521"/>
            <a:ext cx="131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95390" y="5637015"/>
            <a:ext cx="1388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429520" y="2334086"/>
            <a:ext cx="1368152" cy="11521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59728" y="1048202"/>
            <a:ext cx="1984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Откло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лн 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433510" y="3897849"/>
            <a:ext cx="1368152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416106" y="5487604"/>
            <a:ext cx="1368152" cy="1152128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592773" y="4430733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- 77,2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826707" y="2859097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-9,8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98279" y="5969332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+ 67,4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516918" y="2501907"/>
            <a:ext cx="121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445480" y="4073543"/>
            <a:ext cx="131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409902" y="5633037"/>
            <a:ext cx="1388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67905" y="2736743"/>
            <a:ext cx="196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+ 814,9 млн.руб.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67404" y="4210085"/>
            <a:ext cx="197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+885,8 млн.руб.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21080" y="5861161"/>
            <a:ext cx="207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70,9 млн.руб.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0" y="25269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ПАРАМЕТРЫ  БЮДЖЕТА ЗАТО СЕВЕРСК В 2020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831094" y="6457890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xn--l1agfg.xn----7sbhlbh0a1awgee.xn--p1ai/uploads/385/ce6018d4d95b6378f02d255968c14aabbc984c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04" y="704884"/>
            <a:ext cx="3015360" cy="1978831"/>
          </a:xfrm>
          <a:prstGeom prst="rect">
            <a:avLst/>
          </a:prstGeom>
          <a:noFill/>
        </p:spPr>
      </p:pic>
      <p:pic>
        <p:nvPicPr>
          <p:cNvPr id="1035" name="Picture 11" descr="https://duma-seversk.ru/files/Images2020/Igl27820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988" y="736908"/>
            <a:ext cx="2554484" cy="1927912"/>
          </a:xfrm>
          <a:prstGeom prst="rect">
            <a:avLst/>
          </a:prstGeom>
          <a:noFill/>
        </p:spPr>
      </p:pic>
      <p:sp>
        <p:nvSpPr>
          <p:cNvPr id="10" name="Блок-схема: процесс 9"/>
          <p:cNvSpPr/>
          <p:nvPr/>
        </p:nvSpPr>
        <p:spPr>
          <a:xfrm rot="10800000">
            <a:off x="-10008" y="0"/>
            <a:ext cx="9154040" cy="714356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83486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в 2020 г.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2704966"/>
              </p:ext>
            </p:extLst>
          </p:nvPr>
        </p:nvGraphicFramePr>
        <p:xfrm>
          <a:off x="206863" y="2706266"/>
          <a:ext cx="8858313" cy="3821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2678"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840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дворовых территорий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пос.Самусь, ул.Пекарского, 29 (ремонт асфальтобетонного покрытия внутриквартального проезда, благоустройство территории, приобретение и монтаж спортивного оборудования, детских игровых комплексов, скамеек и устройство металлического ограждения детской площадки)</a:t>
                      </a:r>
                      <a:endParaRPr lang="ru-RU" sz="1200" b="1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6" marB="45736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693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общественных пространств, из них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6" marB="45736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693"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пешеходной зоны по просп.Коммунистическому</a:t>
                      </a:r>
                      <a:endParaRPr lang="ru-RU" sz="1200" b="0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lang="ru-RU" sz="1400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693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территории, прилегающей к памятнику создателям атомной промышленности</a:t>
                      </a:r>
                      <a:endParaRPr lang="ru-RU" sz="1200" b="0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540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общественной территории пешеходной зоны перед жилым домом № 116 по просп.Коммунистическому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9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территории по ул.Чайковского в микрорайоне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Иглаково</a:t>
                      </a:r>
                      <a:endParaRPr lang="ru-RU" sz="1200" b="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400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693"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асфальтобетонного покрытия в Природном парке</a:t>
                      </a:r>
                      <a:endParaRPr lang="ru-RU" sz="1200" b="1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6" marB="45736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400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852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6" marB="45736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04885"/>
            <a:ext cx="2987824" cy="19788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587163" y="645977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165966"/>
      </p:ext>
    </p:extLst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veidadm.ru/media/cache/7c/13/7c13d453e684625f030e5c75929b8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906856"/>
            <a:ext cx="3424536" cy="1694098"/>
          </a:xfrm>
          <a:prstGeom prst="rect">
            <a:avLst/>
          </a:prstGeom>
          <a:noFill/>
        </p:spPr>
      </p:pic>
      <p:sp>
        <p:nvSpPr>
          <p:cNvPr id="8" name="Блок-схема: процесс 7"/>
          <p:cNvSpPr/>
          <p:nvPr/>
        </p:nvSpPr>
        <p:spPr>
          <a:xfrm rot="10800000">
            <a:off x="-10008" y="0"/>
            <a:ext cx="9154040" cy="64291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3190874"/>
              </p:ext>
            </p:extLst>
          </p:nvPr>
        </p:nvGraphicFramePr>
        <p:xfrm>
          <a:off x="142843" y="714356"/>
          <a:ext cx="8858313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0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148"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уб.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инфраструктуры поддержки предпринимательства»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05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деятельности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бизнес-инкубатора</a:t>
                      </a:r>
                      <a:endParaRPr lang="ru-RU" sz="1400" b="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400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400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14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Фонда  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Микрофинансовая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фонд развития малого и среднего предпринимательства ЗАТО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Северск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05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«Финансовая, имущественная поддержка деятельности субъектов предпринимательства…»</a:t>
                      </a:r>
                      <a:endParaRPr lang="ru-RU" sz="1400" b="1" i="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региональном проекте «Акселерация субъектов малого и среднего предпринимательства» </a:t>
                      </a:r>
                      <a:endParaRPr lang="ru-RU" sz="14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400" b="0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1400" b="0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05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«Создание общественной (социальной) среды, благоприятной для развития бизнеса»</a:t>
                      </a:r>
                      <a:endParaRPr lang="ru-RU" sz="1400" b="1" i="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доступности финансовых ресурсов для субъектов предпринимательской деятельности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3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субсидия Фонду МФО ФРМСП на выдачу </a:t>
                      </a:r>
                      <a:r>
                        <a:rPr lang="ru-RU" sz="1400" b="0" i="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микрозаймов</a:t>
                      </a:r>
                      <a:endParaRPr lang="ru-RU" sz="1400" b="0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ru-RU" sz="1400" b="0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ru-RU" sz="1400" b="0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50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53,2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75" y="5112766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результатам проведенных конкурсов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бизнес-инкубаторе размещено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резидентов;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Выдан 32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микрозайма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Субъектами малого и среднего предпринимательства,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получившими финансовую поддержку из бюджета,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76 рабочих места.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82656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на поддержку предпринимательства в 2020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87163" y="645789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4941168"/>
            <a:ext cx="2520280" cy="17281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регионального проекта «Акселерация субъектов…» 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поддержку получили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предпринимателей,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занимающихся социально-значимыми видами деятельности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ÐÐ´ÑÑ Ð¿ÑÐ¸ÑÐ¼ Ð·Ð°ÑÐ²Ð¾Ðº Ð´Ð»Ñ ÑÑÐ°ÑÑÐ¸Ñ Ð² ÐºÐ¾Ð½ÐºÑÑÑÐµ Ð½Ð° Ð¿ÑÐ°Ð²Ð¾ Ð°ÑÐµÐ½Ð´Ñ Ð¾ÑÐ¸ÑÐ½ÑÑ Ð¿Ð¾Ð¼ÐµÑÐµÐ½Ð¸Ð¹  Ð² Ð±Ð¸Ð·Ð½ÐµÑ-Ð¸Ð½ÐºÑÐ±Ð°ÑÐ¾ÑÐµ ÐÐÐ¢Ð Ð¡ÐµÐ²ÐµÑÑÐº! | ÐÑÐ¸ÑÐ¸Ð°Ð»ÑÐ½ÑÐ¹ ÑÐ°Ð¹Ñ Â«ÐÐ³ÐµÐ½ÑÑÑÐ²Ð° ÑÐ°Ð·Ð²Ð¸ÑÐ¸Ñ  Ð¿ÑÐµÐ´Ð¿ÑÐ¸Ð½Ð¸Ð¼Ð°ÑÐµÐ»ÑÑÑÐ²Ð° â Ð¡ÐµÐ²ÐµÑÑÐº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¤Ð¾Ð½Ð´ ÑÐ°Ð·Ð²Ð¸ÑÐ¸Ñ Ð¿ÑÐµÐ´Ð¿ÑÐ¸Ð½Ð¸Ð¼Ð°ÑÐµÐ»ÑÑÑÐ²Ð° ÐÐÐ¢Ð Ð¡ÐµÐ²ÐµÑÑÐº | ÐÐÐ¾Ð½ÑÐ°ÐºÑÐµ"/>
          <p:cNvSpPr>
            <a:spLocks noChangeAspect="1" noChangeArrowheads="1"/>
          </p:cNvSpPr>
          <p:nvPr/>
        </p:nvSpPr>
        <p:spPr bwMode="auto">
          <a:xfrm>
            <a:off x="190821" y="826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333270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Блок-схема: процесс 34"/>
          <p:cNvSpPr/>
          <p:nvPr/>
        </p:nvSpPr>
        <p:spPr>
          <a:xfrm rot="10800000">
            <a:off x="-10008" y="0"/>
            <a:ext cx="9154040" cy="92867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413" y="2116668"/>
            <a:ext cx="2928958" cy="11521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052736"/>
            <a:ext cx="1984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Уточненный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2020 г.,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3764" y="3639242"/>
            <a:ext cx="2857520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3764" y="5067514"/>
            <a:ext cx="2928958" cy="1152128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1461" y="428258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4 800,9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0544" y="2698101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4 689,5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2574" y="5612800"/>
            <a:ext cx="102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- 111,4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24267" y="2361990"/>
            <a:ext cx="1556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5303" y="3834551"/>
            <a:ext cx="170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8995" y="5241637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94645" y="2127131"/>
            <a:ext cx="2857520" cy="10806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23928" y="980728"/>
            <a:ext cx="1984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Факт,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г.,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88477" y="3654950"/>
            <a:ext cx="2857520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26340" y="5049977"/>
            <a:ext cx="2857520" cy="1152128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32688" y="4291511"/>
            <a:ext cx="1136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4 723,7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01101" y="271163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4 679,7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03693" y="5626041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- 44,0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176938" y="2336569"/>
            <a:ext cx="1556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154236" y="3873279"/>
            <a:ext cx="1738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23403" y="5249009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918444" y="2062063"/>
            <a:ext cx="1812740" cy="11521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04248" y="1052736"/>
            <a:ext cx="198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918444" y="3648648"/>
            <a:ext cx="1745292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980923" y="5008970"/>
            <a:ext cx="1656450" cy="1152128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334991" y="4291510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98,4%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06419" y="2653076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99,8%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409611" y="5626040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39,5%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72963" y="2296826"/>
            <a:ext cx="1556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000284" y="3911012"/>
            <a:ext cx="170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17405" y="5279786"/>
            <a:ext cx="1519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0" y="25269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ПАРАМЕТРЫ  БЮДЖЕТА ЗАТО СЕВЕРСК В 2020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87163" y="645789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backend.tomsk.ru/api/v1/news-image/14564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41"/>
          <a:stretch/>
        </p:blipFill>
        <p:spPr bwMode="auto">
          <a:xfrm>
            <a:off x="642918" y="642919"/>
            <a:ext cx="7868791" cy="534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 rot="5400000">
            <a:off x="5393541" y="3107541"/>
            <a:ext cx="6858000" cy="642918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 rot="10800000">
            <a:off x="-10008" y="0"/>
            <a:ext cx="9154040" cy="642918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6215082"/>
            <a:ext cx="9001108" cy="64291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 rot="16200000">
            <a:off x="-3107541" y="3107539"/>
            <a:ext cx="6858000" cy="642918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data:image/svg+xml;charset=utf8,%20%3Csvg%20version%3D'1.1'%20width%3D'96'%20height%3D'96'%20xmlns%3D'http%3A%2F%2Fwww.w3.org%2F2000%2Fsvg'%20xmlns%3Axlink%3D'http%3A%2F%2Fwww.w3.org%2F1999%2Fxlink'%20overflow%3D'hidden'%3E%3Cg%3E%3Cpath%20d%3D'%20M%2046%2030.1%20L%2046%2034.1%20C%2046.7%2034.1%2047.3%2034%2048%2034%20C%2048.7%2034%2049.3%2034%2050%2034.1%20L%2050%2030.1%20C%2053.9%2030.3%2057.6%2031.1%2061%2032.4%20L%2059.5%2036%20C%2060.8%2036.5%2062%2037%2063.2%2037.6%20L%2064.7%2033.9%20C%2066.6%2034.8%2068.3%2035.9%2070%2037.1%20L%2074.3%2032.8%20C%2067%2027.3%2057.9%2024%2048%2024%20C%2023.7%2024%204%2043.7%204%2068%20L%204%2072%20L%2010%2072%20L%2010%2068%20C%2010%2063.9%2010.7%2059.9%2011.9%2056.2%20L%2015.6%2057.7%20C%2016%2056.4%2016.5%2055.2%2017%2054%20L%2013.3%2052.5%20C%2014.8%2049.1%2016.9%2045.9%2019.3%2043.2%20L%2022.1%2046%20C%2023%2045%2023.9%2044%2024.9%2043.1%20L%2022.1%2040.3%20C%2024.8%2037.8%2027.9%2035.6%2031.3%2033.9%20L%2032.8%2037.6%20C%2034%2037%2035.2%2036.5%2036.5%2036%20L%2035%2032.3%20C%2038.4%2031%2042.1%2030.3%2046%2030.1%20Z'%20fill%3D'%23000000'%20fill-rule%3D'nonzero'%20fill-opacity%3D'1'%2F%3E%3Cpath%20d%3D'%20M%2084.1%2042.8%20L%2079.8%2047.1%20C%2080.9%2048.8%2081.9%2050.6%2082.7%2052.4%20L%2079%2054%20C%2079.5%2055.2%2080%2056.5%2080.4%2057.7%20L%2084.1%2056.2%20C%2085.3%2059.9%2086%2063.9%2086%2068%20L%2086%2072%20L%2092%2072%20L%2092%2068%20C%2092%2058.6%2089.1%2050%2084.1%2042.8%20Z'%20fill%3D'%23000000'%20fill-rule%3D'nonzero'%20fill-opacity%3D'1'%2F%3E%3Cpath%20d%3D'%20M%2045.2%2066.2%20C%2045%2066.3%2044.9%2066.5%2044.7%2066.7%20C%2043.3%2068.4%2043.5%2070.9%2045.2%2072.4%20C%2046.9%2073.8%2049.4%2073.6%2050.9%2071.9%20L%2082%2035%20L%2045.2%2066.2%20Z'%20fill%3D'%23000000'%20fill-rule%3D'nonzero'%20fill-opacity%3D'1'%2F%3E%3C%2Fg%3E%3C%2Fsvg%3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svg+xml;charset=utf8,%20%3Csvg%20version%3D'1.1'%20width%3D'96'%20height%3D'96'%20xmlns%3D'http%3A%2F%2Fwww.w3.org%2F2000%2Fsvg'%20xmlns%3Axlink%3D'http%3A%2F%2Fwww.w3.org%2F1999%2Fxlink'%20overflow%3D'hidden'%3E%3Cg%3E%3Cpath%20d%3D'%20M%2046%2030.1%20L%2046%2034.1%20C%2046.7%2034.1%2047.3%2034%2048%2034%20C%2048.7%2034%2049.3%2034%2050%2034.1%20L%2050%2030.1%20C%2053.9%2030.3%2057.6%2031.1%2061%2032.4%20L%2059.5%2036%20C%2060.8%2036.5%2062%2037%2063.2%2037.6%20L%2064.7%2033.9%20C%2066.6%2034.8%2068.3%2035.9%2070%2037.1%20L%2074.3%2032.8%20C%2067%2027.3%2057.9%2024%2048%2024%20C%2023.7%2024%204%2043.7%204%2068%20L%204%2072%20L%2010%2072%20L%2010%2068%20C%2010%2063.9%2010.7%2059.9%2011.9%2056.2%20L%2015.6%2057.7%20C%2016%2056.4%2016.5%2055.2%2017%2054%20L%2013.3%2052.5%20C%2014.8%2049.1%2016.9%2045.9%2019.3%2043.2%20L%2022.1%2046%20C%2023%2045%2023.9%2044%2024.9%2043.1%20L%2022.1%2040.3%20C%2024.8%2037.8%2027.9%2035.6%2031.3%2033.9%20L%2032.8%2037.6%20C%2034%2037%2035.2%2036.5%2036.5%2036%20L%2035%2032.3%20C%2038.4%2031%2042.1%2030.3%2046%2030.1%20Z'%20fill%3D'%23000000'%20fill-rule%3D'nonzero'%20fill-opacity%3D'1'%2F%3E%3Cpath%20d%3D'%20M%2084.1%2042.8%20L%2079.8%2047.1%20C%2080.9%2048.8%2081.9%2050.6%2082.7%2052.4%20L%2079%2054%20C%2079.5%2055.2%2080%2056.5%2080.4%2057.7%20L%2084.1%2056.2%20C%2085.3%2059.9%2086%2063.9%2086%2068%20L%2086%2072%20L%2092%2072%20L%2092%2068%20C%2092%2058.6%2089.1%2050%2084.1%2042.8%20Z'%20fill%3D'%23000000'%20fill-rule%3D'nonzero'%20fill-opacity%3D'1'%2F%3E%3Cpath%20d%3D'%20M%2045.2%2066.2%20C%2045%2066.3%2044.9%2066.5%2044.7%2066.7%20C%2043.3%2068.4%2043.5%2070.9%2045.2%2072.4%20C%2046.9%2073.8%2049.4%2073.6%2050.9%2071.9%20L%2082%2035%20L%2045.2%2066.2%20Z'%20fill%3D'%23000000'%20fill-rule%3D'nonzero'%20fill-opacity%3D'1'%2F%3E%3C%2Fg%3E%3C%2Fsvg%3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 rot="10800000">
            <a:off x="-22058" y="5661248"/>
            <a:ext cx="9154040" cy="1196752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25860" y="5893156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 rot="10800000">
            <a:off x="-10040" y="0"/>
            <a:ext cx="9154040" cy="64291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42844" y="-24"/>
            <a:ext cx="885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ДЕФИЦИТ И МУНИЦИПАЛЬНЫЙ ДОЛГ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3933064"/>
              </p:ext>
            </p:extLst>
          </p:nvPr>
        </p:nvGraphicFramePr>
        <p:xfrm>
          <a:off x="4932040" y="5748292"/>
          <a:ext cx="3643338" cy="876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1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9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31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обслуживание долга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2020 г.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Перв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 млн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Откло-нение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млн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208"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4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-5,3</a:t>
                      </a:r>
                      <a:endParaRPr lang="ru-RU" sz="14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25964" y="569851"/>
            <a:ext cx="3857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и динамика муниципального долга ЗАТО Северск</a:t>
            </a:r>
            <a:endParaRPr lang="ru-RU" sz="14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2204" y="2274918"/>
            <a:ext cx="7312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100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807772725"/>
              </p:ext>
            </p:extLst>
          </p:nvPr>
        </p:nvGraphicFramePr>
        <p:xfrm>
          <a:off x="4786282" y="714356"/>
          <a:ext cx="435771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86282" y="642918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дефицита бюджета за 2015-2020 годы</a:t>
            </a:r>
            <a:endParaRPr lang="ru-RU" sz="14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86842" y="6457890"/>
            <a:ext cx="3571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="" xmlns:p14="http://schemas.microsoft.com/office/powerpoint/2010/main" val="2337243533"/>
              </p:ext>
            </p:extLst>
          </p:nvPr>
        </p:nvGraphicFramePr>
        <p:xfrm>
          <a:off x="-108520" y="159396"/>
          <a:ext cx="6336704" cy="367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51520" y="1331453"/>
            <a:ext cx="1656184" cy="4286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Коммерческие</a:t>
            </a:r>
            <a:r>
              <a:rPr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кредиты</a:t>
            </a:r>
            <a:endParaRPr lang="ru-RU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1858466"/>
            <a:ext cx="1656184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 dirty="0" err="1" smtClean="0">
                <a:latin typeface="Times New Roman" pitchFamily="18" charset="0"/>
                <a:cs typeface="Times New Roman" pitchFamily="18" charset="0"/>
              </a:rPr>
              <a:t>Бюджетные</a:t>
            </a:r>
            <a:r>
              <a:rPr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 smtClean="0">
                <a:latin typeface="Times New Roman" pitchFamily="18" charset="0"/>
                <a:cs typeface="Times New Roman" pitchFamily="18" charset="0"/>
              </a:rPr>
              <a:t>кредиты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5354" y="3861048"/>
            <a:ext cx="3431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на 01.01.2020 188,4 млн руб.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3528" y="5933801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</a:p>
          <a:p>
            <a:pPr lvl="0" algn="ctr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01.01.2021 – 249,6 млн руб.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1079612" y="4503246"/>
            <a:ext cx="1944216" cy="1434688"/>
          </a:xfrm>
          <a:prstGeom prst="downArrow">
            <a:avLst>
              <a:gd name="adj1" fmla="val 50000"/>
              <a:gd name="adj2" fmla="val 50518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63500">
              <a:schemeClr val="dk1">
                <a:tint val="30000"/>
                <a:shade val="95000"/>
                <a:satMod val="300000"/>
                <a:alpha val="5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1600" b="1" dirty="0" smtClean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+61,2 </a:t>
            </a:r>
            <a:r>
              <a:rPr lang="ru-RU" sz="16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6282" y="3660993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расходов на обслуживание муниципального долга за 2015-2020 годы</a:t>
            </a:r>
            <a:endParaRPr lang="ru-RU" sz="14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1829108765"/>
              </p:ext>
            </p:extLst>
          </p:nvPr>
        </p:nvGraphicFramePr>
        <p:xfrm>
          <a:off x="4786282" y="3933056"/>
          <a:ext cx="550810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04048" y="4725144"/>
            <a:ext cx="746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 руб.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26608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25" y="2877462"/>
            <a:ext cx="3173060" cy="2063706"/>
          </a:xfrm>
          <a:prstGeom prst="rect">
            <a:avLst/>
          </a:prstGeom>
        </p:spPr>
      </p:pic>
      <p:sp>
        <p:nvSpPr>
          <p:cNvPr id="10" name="Блок-схема: процесс 9"/>
          <p:cNvSpPr/>
          <p:nvPr/>
        </p:nvSpPr>
        <p:spPr>
          <a:xfrm rot="10800000">
            <a:off x="0" y="-1"/>
            <a:ext cx="9144000" cy="830973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42844" y="-24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ИНТЕГРАЦИЯ БЮДЖЕТА ЗАТО СЕВЕРСК                                        В БЮДЖЕТНУЮ СИСТЕМУ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86842" y="6457890"/>
            <a:ext cx="3571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6038245"/>
              </p:ext>
            </p:extLst>
          </p:nvPr>
        </p:nvGraphicFramePr>
        <p:xfrm>
          <a:off x="734893" y="1275917"/>
          <a:ext cx="3870369" cy="1627323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464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1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4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292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Консолидированный бюджет Томской области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 муниципальных образований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ЗАТО Северск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19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9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CC33">
                            <a:shade val="30000"/>
                            <a:satMod val="115000"/>
                          </a:srgbClr>
                        </a:gs>
                        <a:gs pos="50000">
                          <a:srgbClr val="33CC33">
                            <a:shade val="67500"/>
                            <a:satMod val="115000"/>
                          </a:srgbClr>
                        </a:gs>
                        <a:gs pos="100000">
                          <a:srgbClr val="33CC33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CC33">
                            <a:shade val="30000"/>
                            <a:satMod val="115000"/>
                          </a:srgbClr>
                        </a:gs>
                        <a:gs pos="50000">
                          <a:srgbClr val="33CC33">
                            <a:shade val="67500"/>
                            <a:satMod val="115000"/>
                          </a:srgbClr>
                        </a:gs>
                        <a:gs pos="100000">
                          <a:srgbClr val="33CC33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CC33">
                            <a:shade val="30000"/>
                            <a:satMod val="115000"/>
                          </a:srgbClr>
                        </a:gs>
                        <a:gs pos="50000">
                          <a:srgbClr val="33CC33">
                            <a:shade val="67500"/>
                            <a:satMod val="115000"/>
                          </a:srgbClr>
                        </a:gs>
                        <a:gs pos="100000">
                          <a:srgbClr val="33CC33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2081178"/>
            <a:ext cx="778366" cy="972311"/>
            <a:chOff x="58183" y="1196752"/>
            <a:chExt cx="1003265" cy="944243"/>
          </a:xfrm>
        </p:grpSpPr>
        <p:sp>
          <p:nvSpPr>
            <p:cNvPr id="3" name="TextBox 2"/>
            <p:cNvSpPr txBox="1"/>
            <p:nvPr/>
          </p:nvSpPr>
          <p:spPr>
            <a:xfrm>
              <a:off x="118200" y="1196752"/>
              <a:ext cx="887214" cy="269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200" y="1535306"/>
              <a:ext cx="943248" cy="269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183" y="1871992"/>
              <a:ext cx="996969" cy="269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Дефицит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3481" y="802623"/>
            <a:ext cx="387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Томской области за 2020 год, млрд  руб.</a:t>
            </a:r>
            <a:endParaRPr lang="ru-RU" sz="14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502" y="5314321"/>
            <a:ext cx="465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 налоговых доходов в бюджетную систему</a:t>
            </a:r>
            <a:endParaRPr lang="ru-RU" sz="14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Объект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67316447"/>
              </p:ext>
            </p:extLst>
          </p:nvPr>
        </p:nvGraphicFramePr>
        <p:xfrm>
          <a:off x="-6836" y="3226257"/>
          <a:ext cx="5263857" cy="235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011316" y="314149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копеек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9419" y="429483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Северск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копеек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3251940"/>
              </p:ext>
            </p:extLst>
          </p:nvPr>
        </p:nvGraphicFramePr>
        <p:xfrm>
          <a:off x="535916" y="5656104"/>
          <a:ext cx="4001372" cy="914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75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5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7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ЗАО Северск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1 005,1 млн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7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Томской области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797,1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7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685,3 млн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4801466" y="796123"/>
            <a:ext cx="4199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обеспеченность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доходами на 1 жителя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образований Томской области</a:t>
            </a:r>
          </a:p>
        </p:txBody>
      </p:sp>
      <p:graphicFrame>
        <p:nvGraphicFramePr>
          <p:cNvPr id="32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5938344"/>
              </p:ext>
            </p:extLst>
          </p:nvPr>
        </p:nvGraphicFramePr>
        <p:xfrm>
          <a:off x="5087938" y="1276350"/>
          <a:ext cx="3757612" cy="5486400"/>
        </p:xfrm>
        <a:graphic>
          <a:graphicData uri="http://schemas.openxmlformats.org/presentationml/2006/ole">
            <p:oleObj spid="_x0000_s76889" name="Лист" r:id="rId6" imgW="3764357" imgH="5493960" progId="">
              <p:embed/>
            </p:oleObj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 bwMode="auto">
          <a:xfrm rot="16200000" flipV="1">
            <a:off x="4975145" y="3900487"/>
            <a:ext cx="4929188" cy="17463"/>
          </a:xfrm>
          <a:prstGeom prst="line">
            <a:avLst/>
          </a:prstGeom>
          <a:ln w="28575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 bwMode="auto">
          <a:xfrm>
            <a:off x="7678104" y="1523999"/>
            <a:ext cx="1412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1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значение:</a:t>
            </a:r>
            <a:endParaRPr lang="ru-RU" sz="11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62,0 </a:t>
            </a:r>
            <a:r>
              <a:rPr lang="ru-RU" sz="1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1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 bwMode="auto">
          <a:xfrm flipH="1">
            <a:off x="7497485" y="1639322"/>
            <a:ext cx="248546" cy="6673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7814721" y="3388518"/>
            <a:ext cx="131603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en-US" sz="1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1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1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значениями разница в </a:t>
            </a:r>
            <a:r>
              <a:rPr lang="ru-RU" sz="11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 </a:t>
            </a:r>
            <a:r>
              <a:rPr lang="ru-RU" sz="1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endParaRPr lang="ru-RU" sz="11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51763998"/>
              </p:ext>
            </p:extLst>
          </p:nvPr>
        </p:nvGraphicFramePr>
        <p:xfrm>
          <a:off x="-196812" y="3368649"/>
          <a:ext cx="4939961" cy="185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21400945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роцесс 10"/>
          <p:cNvSpPr/>
          <p:nvPr/>
        </p:nvSpPr>
        <p:spPr>
          <a:xfrm rot="10800000">
            <a:off x="0" y="0"/>
            <a:ext cx="9154040" cy="50004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бюджетной и налоговой  политики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87163" y="645789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8548" y="494670"/>
            <a:ext cx="8754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Сбалансированность бюджета ЗАТО Северск: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муниципальное образование ЗАТО Северск обладает высокой долговой устойчивостью;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сокращение муниципального долга направлено 20,0 млн руб.</a:t>
            </a:r>
          </a:p>
        </p:txBody>
      </p:sp>
      <p:grpSp>
        <p:nvGrpSpPr>
          <p:cNvPr id="44" name="Группа 15"/>
          <p:cNvGrpSpPr/>
          <p:nvPr/>
        </p:nvGrpSpPr>
        <p:grpSpPr>
          <a:xfrm>
            <a:off x="63898" y="587121"/>
            <a:ext cx="438153" cy="428628"/>
            <a:chOff x="142844" y="4071942"/>
            <a:chExt cx="438153" cy="428628"/>
          </a:xfrm>
        </p:grpSpPr>
        <p:sp>
          <p:nvSpPr>
            <p:cNvPr id="45" name="Овал 44"/>
            <p:cNvSpPr/>
            <p:nvPr/>
          </p:nvSpPr>
          <p:spPr>
            <a:xfrm>
              <a:off x="152369" y="4071942"/>
              <a:ext cx="428628" cy="428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2844" y="411004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31"/>
          <p:cNvGrpSpPr/>
          <p:nvPr/>
        </p:nvGrpSpPr>
        <p:grpSpPr>
          <a:xfrm>
            <a:off x="68661" y="1379173"/>
            <a:ext cx="438153" cy="428628"/>
            <a:chOff x="142844" y="4071942"/>
            <a:chExt cx="438153" cy="428628"/>
          </a:xfrm>
        </p:grpSpPr>
        <p:sp>
          <p:nvSpPr>
            <p:cNvPr id="48" name="Овал 47"/>
            <p:cNvSpPr/>
            <p:nvPr/>
          </p:nvSpPr>
          <p:spPr>
            <a:xfrm>
              <a:off x="152369" y="4071942"/>
              <a:ext cx="428628" cy="428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2844" y="411004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573337" y="1180425"/>
            <a:ext cx="84199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Обеспечена реализация мероприятий по предотвращению распространения новой </a:t>
            </a:r>
            <a:r>
              <a:rPr lang="ru-RU" sz="1400" b="1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инфекции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мероприятий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руб., из них: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ЖКХ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 млн руб.;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области здравоохранения – 9,1 млн руб. (в том числе на организацию работы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обсерватора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- 7,2 млн руб.);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дезинфицирующих средств и средств индивидуальной защиты для муниципальных учреждений  - 6,2 млн руб.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73426" y="2796165"/>
            <a:ext cx="438153" cy="428628"/>
            <a:chOff x="142844" y="4071942"/>
            <a:chExt cx="438153" cy="428628"/>
          </a:xfrm>
        </p:grpSpPr>
        <p:sp>
          <p:nvSpPr>
            <p:cNvPr id="52" name="Овал 51"/>
            <p:cNvSpPr/>
            <p:nvPr/>
          </p:nvSpPr>
          <p:spPr>
            <a:xfrm>
              <a:off x="152369" y="4071942"/>
              <a:ext cx="428628" cy="428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2844" y="411004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524584" y="2788546"/>
            <a:ext cx="78380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налоговой нагрузки в целях сохранения занятости населения в период пандемии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</a:t>
            </a:r>
            <a:r>
              <a:rPr lang="x-non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налогу на имущество физических лиц </a:t>
            </a:r>
            <a:r>
              <a:rPr lang="x-non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предоставлена 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собственникам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оммерческой недвижимости </a:t>
            </a:r>
            <a:r>
              <a:rPr lang="x-non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 снижения ими арендной платы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арендаторам, занятым наиболее пострадавших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пандемии сферах деятельности;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единому налогу на вмененный доход установлен пониженный размер налоговой ставки 7,5%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видов предпринимательской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арендной плате предоставлена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2023 года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0249" y="4870577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автоматизации: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Продолжена промышленная эксплуатация ИС «АЦК-Финансы»;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«АЦК – Муниципальный заказ», «АЦК- Планирование».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6"/>
          <p:cNvGrpSpPr/>
          <p:nvPr/>
        </p:nvGrpSpPr>
        <p:grpSpPr>
          <a:xfrm>
            <a:off x="82951" y="5849462"/>
            <a:ext cx="438153" cy="428628"/>
            <a:chOff x="142844" y="4071942"/>
            <a:chExt cx="438153" cy="428628"/>
          </a:xfrm>
        </p:grpSpPr>
        <p:sp>
          <p:nvSpPr>
            <p:cNvPr id="25" name="Овал 24"/>
            <p:cNvSpPr/>
            <p:nvPr/>
          </p:nvSpPr>
          <p:spPr>
            <a:xfrm>
              <a:off x="152369" y="4071942"/>
              <a:ext cx="428628" cy="428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2844" y="411004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27" name="Группа 15"/>
          <p:cNvGrpSpPr/>
          <p:nvPr/>
        </p:nvGrpSpPr>
        <p:grpSpPr>
          <a:xfrm>
            <a:off x="73426" y="4441949"/>
            <a:ext cx="438153" cy="428628"/>
            <a:chOff x="142844" y="4071942"/>
            <a:chExt cx="438153" cy="428628"/>
          </a:xfrm>
        </p:grpSpPr>
        <p:sp>
          <p:nvSpPr>
            <p:cNvPr id="29" name="Овал 28"/>
            <p:cNvSpPr/>
            <p:nvPr/>
          </p:nvSpPr>
          <p:spPr>
            <a:xfrm>
              <a:off x="152369" y="4071942"/>
              <a:ext cx="428628" cy="428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2844" y="411004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1" name="Группа 31"/>
          <p:cNvGrpSpPr/>
          <p:nvPr/>
        </p:nvGrpSpPr>
        <p:grpSpPr>
          <a:xfrm>
            <a:off x="78188" y="5126979"/>
            <a:ext cx="438153" cy="428628"/>
            <a:chOff x="142844" y="4071942"/>
            <a:chExt cx="438153" cy="428628"/>
          </a:xfrm>
        </p:grpSpPr>
        <p:sp>
          <p:nvSpPr>
            <p:cNvPr id="32" name="Овал 31"/>
            <p:cNvSpPr/>
            <p:nvPr/>
          </p:nvSpPr>
          <p:spPr>
            <a:xfrm>
              <a:off x="152369" y="4071942"/>
              <a:ext cx="428628" cy="428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2844" y="411004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58548" y="4349424"/>
            <a:ext cx="8316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бюджета программно-целевым способом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программ, на которые приходится 93,2 % всех расходов бюджета ЗАТО Северск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4216" y="5603712"/>
            <a:ext cx="8358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прозрачности бюджета и работа с населением: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085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размещение информации на официальном портале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«Электронный бюджет»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нформирование населения в формате «Бюджет для граждан»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Ð­Ð»ÐµÐºÑÑÐ¾Ð½Ð½ÑÐ¹ Ð±ÑÐ´Ð¶ÐµÑ | ÐÐµÐ¿Ð°ÑÑÐ°Ð¼ÐµÐ½Ñ ÑÐ¸Ð½Ð°Ð½ÑÐ¾Ð² Ð¢Ð¾Ð¼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151" y="4931091"/>
            <a:ext cx="2809875" cy="1552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405607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00093813"/>
              </p:ext>
            </p:extLst>
          </p:nvPr>
        </p:nvGraphicFramePr>
        <p:xfrm>
          <a:off x="4355976" y="3186495"/>
          <a:ext cx="5283691" cy="3541594"/>
        </p:xfrm>
        <a:graphic>
          <a:graphicData uri="http://schemas.openxmlformats.org/presentationml/2006/ole">
            <p:oleObj spid="_x0000_s78909" name="Лист" r:id="rId3" imgW="7132374" imgH="5189184" progId="Excel.Sheet.8">
              <p:embed/>
            </p:oleObj>
          </a:graphicData>
        </a:graphic>
      </p:graphicFrame>
      <p:sp>
        <p:nvSpPr>
          <p:cNvPr id="11" name="Блок-схема: процесс 10"/>
          <p:cNvSpPr/>
          <p:nvPr/>
        </p:nvSpPr>
        <p:spPr>
          <a:xfrm rot="10800000">
            <a:off x="0" y="0"/>
            <a:ext cx="9154040" cy="50004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бюджетной и налоговой  политики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87163" y="6457890"/>
            <a:ext cx="556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2231" y="441915"/>
            <a:ext cx="861133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Указов Президента Российской Федерации от 7 мая 2012 года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 07.05.2012 № 597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 мероприятиях по реализации государственной социальной политики» повышена средняя заработная плата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0850" algn="l"/>
              </a:tabLs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0850" algn="l"/>
              </a:tabLs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0850" algn="l"/>
              </a:tabLs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0850" algn="l"/>
              </a:tabLs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0850" algn="l"/>
              </a:tabLs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1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 07.05.2012 № 600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мерах по обеспечению граждан Российской Федерации доступным и комфортным жильем …» выплаты из бюджета получили 29 молодых семей;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ремонт жилых помещений ветеранам ВОВ и вдовам участников ВОВ (89 чел.).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18867" y="1363578"/>
            <a:ext cx="20002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заработной платы педагогических работников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2017-2020 годы</a:t>
            </a:r>
          </a:p>
        </p:txBody>
      </p: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="" xmlns:p14="http://schemas.microsoft.com/office/powerpoint/2010/main" val="3146712126"/>
              </p:ext>
            </p:extLst>
          </p:nvPr>
        </p:nvGraphicFramePr>
        <p:xfrm>
          <a:off x="2267744" y="973845"/>
          <a:ext cx="6522918" cy="11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503548" y="2663275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года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«О национальных целях и стратегических задачах развития Российской Федерации на период до 2024 года»</a:t>
            </a: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5426367"/>
              </p:ext>
            </p:extLst>
          </p:nvPr>
        </p:nvGraphicFramePr>
        <p:xfrm>
          <a:off x="552231" y="3323892"/>
          <a:ext cx="5112568" cy="31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/>
                <a:gridCol w="792088"/>
                <a:gridCol w="648072"/>
                <a:gridCol w="576065"/>
                <a:gridCol w="576064"/>
              </a:tblGrid>
              <a:tr h="30821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за счет 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ОБ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ФБ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МБ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019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329,3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Спорт - норма жизни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44,4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9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Цифровая образовательная среда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Формирование комфортной городской среды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89,2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77,9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Дорожная сеть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12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Культурная среда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FFFF99"/>
                    </a:solidFill>
                  </a:tcPr>
                </a:tc>
              </a:tr>
              <a:tr h="342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Акселерация субъектов малого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среднего предпринимательства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Кадры для цифровой экономики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2" name="Группа 26"/>
          <p:cNvGrpSpPr/>
          <p:nvPr/>
        </p:nvGrpSpPr>
        <p:grpSpPr>
          <a:xfrm>
            <a:off x="57039" y="733851"/>
            <a:ext cx="438153" cy="428628"/>
            <a:chOff x="142844" y="4071942"/>
            <a:chExt cx="438153" cy="428628"/>
          </a:xfrm>
        </p:grpSpPr>
        <p:sp>
          <p:nvSpPr>
            <p:cNvPr id="23" name="Овал 22"/>
            <p:cNvSpPr/>
            <p:nvPr/>
          </p:nvSpPr>
          <p:spPr>
            <a:xfrm>
              <a:off x="152369" y="4071942"/>
              <a:ext cx="428628" cy="428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2844" y="411004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92200440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процесс 14"/>
          <p:cNvSpPr/>
          <p:nvPr/>
        </p:nvSpPr>
        <p:spPr>
          <a:xfrm rot="10800000">
            <a:off x="-10040" y="0"/>
            <a:ext cx="9154040" cy="64291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76" y="-509"/>
            <a:ext cx="7467600" cy="6072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доходов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0750512"/>
              </p:ext>
            </p:extLst>
          </p:nvPr>
        </p:nvGraphicFramePr>
        <p:xfrm>
          <a:off x="300692" y="4831742"/>
          <a:ext cx="8429683" cy="1879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5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19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2018 г., 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2019 г.,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2020 г.,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4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902,0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970,5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1 005,1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Неналоговые доходы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198,1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160,6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119,9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74,7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4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Безвозмездные поступления</a:t>
                      </a:r>
                      <a:endParaRPr lang="ru-RU" sz="1400" b="1" i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3 150,0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3 405,4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3 554,7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4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4 250,1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4 536,5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4 679,7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CC66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920661883"/>
              </p:ext>
            </p:extLst>
          </p:nvPr>
        </p:nvGraphicFramePr>
        <p:xfrm>
          <a:off x="0" y="642918"/>
          <a:ext cx="5429256" cy="401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831093" y="6457890"/>
            <a:ext cx="312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2340846304"/>
              </p:ext>
            </p:extLst>
          </p:nvPr>
        </p:nvGraphicFramePr>
        <p:xfrm>
          <a:off x="4967536" y="620688"/>
          <a:ext cx="41764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5445224"/>
            <a:ext cx="216024" cy="14401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805264"/>
            <a:ext cx="216024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6165304"/>
            <a:ext cx="216024" cy="1308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роцесс 12"/>
          <p:cNvSpPr/>
          <p:nvPr/>
        </p:nvSpPr>
        <p:spPr>
          <a:xfrm rot="10800000">
            <a:off x="-10008" y="0"/>
            <a:ext cx="9154040" cy="50004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66"/>
          </a:xfrm>
          <a:ln w="57150">
            <a:noFill/>
          </a:ln>
        </p:spPr>
        <p:txBody>
          <a:bodyPr>
            <a:noAutofit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структура налоговых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за 2020 год 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23527" y="723476"/>
            <a:ext cx="8534755" cy="3857652"/>
            <a:chOff x="81934" y="686153"/>
            <a:chExt cx="6401058" cy="4064000"/>
          </a:xfrm>
        </p:grpSpPr>
        <p:graphicFrame>
          <p:nvGraphicFramePr>
            <p:cNvPr id="22" name="Диаграмма 21"/>
            <p:cNvGraphicFramePr/>
            <p:nvPr>
              <p:extLst>
                <p:ext uri="{D42A27DB-BD31-4B8C-83A1-F6EECF244321}">
                  <p14:modId xmlns="" xmlns:p14="http://schemas.microsoft.com/office/powerpoint/2010/main" val="3494407098"/>
                </p:ext>
              </p:extLst>
            </p:nvPr>
          </p:nvGraphicFramePr>
          <p:xfrm>
            <a:off x="81934" y="686153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625736" y="3427511"/>
              <a:ext cx="857256" cy="29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1200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лн руб.</a:t>
              </a:r>
              <a:endParaRPr lang="ru-RU" sz="1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2" name="Диаграмма 11"/>
          <p:cNvGraphicFramePr/>
          <p:nvPr>
            <p:extLst/>
          </p:nvPr>
        </p:nvGraphicFramePr>
        <p:xfrm>
          <a:off x="3857620" y="3929066"/>
          <a:ext cx="5286380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5466" y="4374822"/>
            <a:ext cx="350043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Общая сумма налоговых доходов составила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1 005,1 млн руб.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143512"/>
            <a:ext cx="352839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налоговых доходов в общем объеме доходов составила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21,5%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857620" y="4005064"/>
            <a:ext cx="492919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налоговых доходов в 2020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г.</a:t>
            </a:r>
            <a:endParaRPr lang="ru-RU" sz="14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3" y="5934670"/>
            <a:ext cx="352839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Темп роста к уровню 2019 года составил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103,6%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66974" y="6457890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41782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роцесс 10"/>
          <p:cNvSpPr/>
          <p:nvPr/>
        </p:nvSpPr>
        <p:spPr>
          <a:xfrm rot="10800000">
            <a:off x="0" y="0"/>
            <a:ext cx="9154040" cy="50004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107504" y="3429000"/>
          <a:ext cx="6336704" cy="302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/>
          <p:nvPr>
            <p:extLst/>
          </p:nvPr>
        </p:nvGraphicFramePr>
        <p:xfrm>
          <a:off x="10040" y="500042"/>
          <a:ext cx="914400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500066"/>
          </a:xfrm>
          <a:ln w="57150">
            <a:noFill/>
          </a:ln>
        </p:spPr>
        <p:txBody>
          <a:bodyPr>
            <a:no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за 2020 год 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6744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лн руб.</a:t>
            </a:r>
            <a:endParaRPr lang="ru-RU" sz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3707740"/>
            <a:ext cx="2483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Общая сумма неналоговых доходов составила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119,9 млн руб.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4506646"/>
            <a:ext cx="2483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неналоговых доходов в общем объеме доходов составила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2,5%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39752" y="3140968"/>
            <a:ext cx="44828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неналоговых доходов в 2020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г.</a:t>
            </a:r>
            <a:endParaRPr lang="ru-RU" sz="14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5302088"/>
            <a:ext cx="2421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Темп роста к уровню 2019 г. составил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103,6%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5" y="6457890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66856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Другая 18">
      <a:dk1>
        <a:srgbClr val="000000"/>
      </a:dk1>
      <a:lt1>
        <a:srgbClr val="FFFFFF"/>
      </a:lt1>
      <a:dk2>
        <a:srgbClr val="1D4775"/>
      </a:dk2>
      <a:lt2>
        <a:srgbClr val="C4D9F0"/>
      </a:lt2>
      <a:accent1>
        <a:srgbClr val="153557"/>
      </a:accent1>
      <a:accent2>
        <a:srgbClr val="3497AE"/>
      </a:accent2>
      <a:accent3>
        <a:srgbClr val="D8D8D8"/>
      </a:accent3>
      <a:accent4>
        <a:srgbClr val="8AB4E2"/>
      </a:accent4>
      <a:accent5>
        <a:srgbClr val="A5A5A5"/>
      </a:accent5>
      <a:accent6>
        <a:srgbClr val="1D4775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Тема8" id="{F37726CC-3EF9-47CC-95F2-6D8E0DBD0AA8}" vid="{4C2E70C4-FBED-4B93-8BA1-1E81F5FC1D9A}"/>
    </a:ext>
  </a:extLst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12538</TotalTime>
  <Words>2496</Words>
  <Application>Microsoft Office PowerPoint</Application>
  <PresentationFormat>Экран (4:3)</PresentationFormat>
  <Paragraphs>645</Paragraphs>
  <Slides>23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Тема8</vt:lpstr>
      <vt:lpstr>Белый текст и шрифт Courier для слайдов с кодом</vt:lpstr>
      <vt:lpstr>Тема Office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Структура и динамика доходов</vt:lpstr>
      <vt:lpstr>Динамика и структура налоговых доходов за 2020 год </vt:lpstr>
      <vt:lpstr>Динамика и структура неналоговых доходов за 2020 год </vt:lpstr>
      <vt:lpstr>Динамика и структура межбюджетных трансфертов за 2020 год </vt:lpstr>
      <vt:lpstr>Расходы бюджета по разделам функциональной классификации</vt:lpstr>
      <vt:lpstr>Расходы бюджета по экономической структуре в 2020 г.</vt:lpstr>
      <vt:lpstr>Расходы на «бюджет развития» и капитальный ремонт </vt:lpstr>
      <vt:lpstr>Дорожная деятельность в ЗАТО Северск в 2020 году</vt:lpstr>
      <vt:lpstr>  Расходы бюджета в программно-целевом формате в 2020 году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МП ««Улучшение качественного состояния объектов улично-дорожной сети, благоустройства и озеленения  на территории  г.Северска»</dc:title>
  <dc:creator>Холоша</dc:creator>
  <cp:lastModifiedBy>Bizyaeva</cp:lastModifiedBy>
  <cp:revision>1510</cp:revision>
  <cp:lastPrinted>2021-04-21T04:42:06Z</cp:lastPrinted>
  <dcterms:created xsi:type="dcterms:W3CDTF">2016-05-11T05:04:37Z</dcterms:created>
  <dcterms:modified xsi:type="dcterms:W3CDTF">2021-05-27T07:39:31Z</dcterms:modified>
</cp:coreProperties>
</file>